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6" r:id="rId10"/>
    <p:sldId id="265" r:id="rId11"/>
    <p:sldId id="264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87" r:id="rId35"/>
    <p:sldId id="290" r:id="rId36"/>
    <p:sldId id="292" r:id="rId37"/>
    <p:sldId id="293" r:id="rId38"/>
    <p:sldId id="291" r:id="rId39"/>
    <p:sldId id="295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241" autoAdjust="0"/>
  </p:normalViewPr>
  <p:slideViewPr>
    <p:cSldViewPr snapToGrid="0" showGuides="1">
      <p:cViewPr>
        <p:scale>
          <a:sx n="96" d="100"/>
          <a:sy n="96" d="100"/>
        </p:scale>
        <p:origin x="-414" y="-366"/>
      </p:cViewPr>
      <p:guideLst>
        <p:guide orient="horz" pos="2160"/>
        <p:guide orient="horz" pos="2432"/>
        <p:guide orient="horz" pos="3158"/>
        <p:guide orient="horz" pos="3661"/>
        <p:guide pos="288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009F5-8888-448C-AB9C-4258EDDF0914}" type="datetimeFigureOut">
              <a:rPr lang="ko-KR" altLang="en-US" smtClean="0"/>
              <a:pPr/>
              <a:t>2008-06-19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21A0A-21C1-43B8-8EC1-26E54BD63F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21A0A-21C1-43B8-8EC1-26E54BD63F77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C656C-BFD6-4EFF-8E0B-19B13B774324}" type="datetimeFigureOut">
              <a:rPr lang="ko-KR" altLang="en-US" smtClean="0"/>
              <a:pPr/>
              <a:t>2008-06-19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6"/>
          <p:cNvGrpSpPr/>
          <p:nvPr/>
        </p:nvGrpSpPr>
        <p:grpSpPr>
          <a:xfrm>
            <a:off x="8358214" y="142852"/>
            <a:ext cx="500066" cy="428832"/>
            <a:chOff x="4643438" y="650865"/>
            <a:chExt cx="1114425" cy="955675"/>
          </a:xfrm>
        </p:grpSpPr>
        <p:sp>
          <p:nvSpPr>
            <p:cNvPr id="8" name="Freeform 29"/>
            <p:cNvSpPr>
              <a:spLocks/>
            </p:cNvSpPr>
            <p:nvPr/>
          </p:nvSpPr>
          <p:spPr bwMode="auto">
            <a:xfrm>
              <a:off x="4735513" y="914390"/>
              <a:ext cx="1022350" cy="450850"/>
            </a:xfrm>
            <a:custGeom>
              <a:avLst/>
              <a:gdLst/>
              <a:ahLst/>
              <a:cxnLst>
                <a:cxn ang="0">
                  <a:pos x="274" y="6"/>
                </a:cxn>
                <a:cxn ang="0">
                  <a:pos x="238" y="52"/>
                </a:cxn>
                <a:cxn ang="0">
                  <a:pos x="272" y="32"/>
                </a:cxn>
                <a:cxn ang="0">
                  <a:pos x="308" y="14"/>
                </a:cxn>
                <a:cxn ang="0">
                  <a:pos x="346" y="4"/>
                </a:cxn>
                <a:cxn ang="0">
                  <a:pos x="384" y="0"/>
                </a:cxn>
                <a:cxn ang="0">
                  <a:pos x="402" y="0"/>
                </a:cxn>
                <a:cxn ang="0">
                  <a:pos x="426" y="8"/>
                </a:cxn>
                <a:cxn ang="0">
                  <a:pos x="440" y="22"/>
                </a:cxn>
                <a:cxn ang="0">
                  <a:pos x="440" y="42"/>
                </a:cxn>
                <a:cxn ang="0">
                  <a:pos x="434" y="56"/>
                </a:cxn>
                <a:cxn ang="0">
                  <a:pos x="478" y="30"/>
                </a:cxn>
                <a:cxn ang="0">
                  <a:pos x="518" y="12"/>
                </a:cxn>
                <a:cxn ang="0">
                  <a:pos x="566" y="0"/>
                </a:cxn>
                <a:cxn ang="0">
                  <a:pos x="590" y="0"/>
                </a:cxn>
                <a:cxn ang="0">
                  <a:pos x="622" y="2"/>
                </a:cxn>
                <a:cxn ang="0">
                  <a:pos x="638" y="12"/>
                </a:cxn>
                <a:cxn ang="0">
                  <a:pos x="644" y="28"/>
                </a:cxn>
                <a:cxn ang="0">
                  <a:pos x="642" y="44"/>
                </a:cxn>
                <a:cxn ang="0">
                  <a:pos x="622" y="82"/>
                </a:cxn>
                <a:cxn ang="0">
                  <a:pos x="490" y="228"/>
                </a:cxn>
                <a:cxn ang="0">
                  <a:pos x="526" y="126"/>
                </a:cxn>
                <a:cxn ang="0">
                  <a:pos x="548" y="100"/>
                </a:cxn>
                <a:cxn ang="0">
                  <a:pos x="564" y="74"/>
                </a:cxn>
                <a:cxn ang="0">
                  <a:pos x="566" y="58"/>
                </a:cxn>
                <a:cxn ang="0">
                  <a:pos x="558" y="52"/>
                </a:cxn>
                <a:cxn ang="0">
                  <a:pos x="544" y="48"/>
                </a:cxn>
                <a:cxn ang="0">
                  <a:pos x="534" y="46"/>
                </a:cxn>
                <a:cxn ang="0">
                  <a:pos x="488" y="56"/>
                </a:cxn>
                <a:cxn ang="0">
                  <a:pos x="436" y="80"/>
                </a:cxn>
                <a:cxn ang="0">
                  <a:pos x="418" y="94"/>
                </a:cxn>
                <a:cxn ang="0">
                  <a:pos x="384" y="124"/>
                </a:cxn>
                <a:cxn ang="0">
                  <a:pos x="296" y="228"/>
                </a:cxn>
                <a:cxn ang="0">
                  <a:pos x="330" y="120"/>
                </a:cxn>
                <a:cxn ang="0">
                  <a:pos x="350" y="96"/>
                </a:cxn>
                <a:cxn ang="0">
                  <a:pos x="362" y="72"/>
                </a:cxn>
                <a:cxn ang="0">
                  <a:pos x="362" y="58"/>
                </a:cxn>
                <a:cxn ang="0">
                  <a:pos x="356" y="50"/>
                </a:cxn>
                <a:cxn ang="0">
                  <a:pos x="332" y="46"/>
                </a:cxn>
                <a:cxn ang="0">
                  <a:pos x="320" y="48"/>
                </a:cxn>
                <a:cxn ang="0">
                  <a:pos x="280" y="58"/>
                </a:cxn>
                <a:cxn ang="0">
                  <a:pos x="232" y="84"/>
                </a:cxn>
                <a:cxn ang="0">
                  <a:pos x="208" y="104"/>
                </a:cxn>
                <a:cxn ang="0">
                  <a:pos x="170" y="142"/>
                </a:cxn>
                <a:cxn ang="0">
                  <a:pos x="56" y="284"/>
                </a:cxn>
                <a:cxn ang="0">
                  <a:pos x="220" y="6"/>
                </a:cxn>
              </a:cxnLst>
              <a:rect l="0" t="0" r="r" b="b"/>
              <a:pathLst>
                <a:path w="644" h="284">
                  <a:moveTo>
                    <a:pt x="220" y="6"/>
                  </a:moveTo>
                  <a:lnTo>
                    <a:pt x="274" y="6"/>
                  </a:lnTo>
                  <a:lnTo>
                    <a:pt x="238" y="52"/>
                  </a:lnTo>
                  <a:lnTo>
                    <a:pt x="238" y="52"/>
                  </a:lnTo>
                  <a:lnTo>
                    <a:pt x="238" y="52"/>
                  </a:lnTo>
                  <a:lnTo>
                    <a:pt x="272" y="32"/>
                  </a:lnTo>
                  <a:lnTo>
                    <a:pt x="290" y="22"/>
                  </a:lnTo>
                  <a:lnTo>
                    <a:pt x="308" y="14"/>
                  </a:lnTo>
                  <a:lnTo>
                    <a:pt x="328" y="8"/>
                  </a:lnTo>
                  <a:lnTo>
                    <a:pt x="346" y="4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402" y="0"/>
                  </a:lnTo>
                  <a:lnTo>
                    <a:pt x="416" y="2"/>
                  </a:lnTo>
                  <a:lnTo>
                    <a:pt x="426" y="8"/>
                  </a:lnTo>
                  <a:lnTo>
                    <a:pt x="434" y="14"/>
                  </a:lnTo>
                  <a:lnTo>
                    <a:pt x="440" y="22"/>
                  </a:lnTo>
                  <a:lnTo>
                    <a:pt x="440" y="32"/>
                  </a:lnTo>
                  <a:lnTo>
                    <a:pt x="440" y="42"/>
                  </a:lnTo>
                  <a:lnTo>
                    <a:pt x="434" y="56"/>
                  </a:lnTo>
                  <a:lnTo>
                    <a:pt x="434" y="56"/>
                  </a:lnTo>
                  <a:lnTo>
                    <a:pt x="460" y="40"/>
                  </a:lnTo>
                  <a:lnTo>
                    <a:pt x="478" y="30"/>
                  </a:lnTo>
                  <a:lnTo>
                    <a:pt x="498" y="22"/>
                  </a:lnTo>
                  <a:lnTo>
                    <a:pt x="518" y="12"/>
                  </a:lnTo>
                  <a:lnTo>
                    <a:pt x="542" y="6"/>
                  </a:lnTo>
                  <a:lnTo>
                    <a:pt x="566" y="0"/>
                  </a:lnTo>
                  <a:lnTo>
                    <a:pt x="590" y="0"/>
                  </a:lnTo>
                  <a:lnTo>
                    <a:pt x="590" y="0"/>
                  </a:lnTo>
                  <a:lnTo>
                    <a:pt x="608" y="0"/>
                  </a:lnTo>
                  <a:lnTo>
                    <a:pt x="622" y="2"/>
                  </a:lnTo>
                  <a:lnTo>
                    <a:pt x="632" y="8"/>
                  </a:lnTo>
                  <a:lnTo>
                    <a:pt x="638" y="12"/>
                  </a:lnTo>
                  <a:lnTo>
                    <a:pt x="644" y="20"/>
                  </a:lnTo>
                  <a:lnTo>
                    <a:pt x="644" y="28"/>
                  </a:lnTo>
                  <a:lnTo>
                    <a:pt x="644" y="36"/>
                  </a:lnTo>
                  <a:lnTo>
                    <a:pt x="642" y="44"/>
                  </a:lnTo>
                  <a:lnTo>
                    <a:pt x="634" y="64"/>
                  </a:lnTo>
                  <a:lnTo>
                    <a:pt x="622" y="82"/>
                  </a:lnTo>
                  <a:lnTo>
                    <a:pt x="598" y="108"/>
                  </a:lnTo>
                  <a:lnTo>
                    <a:pt x="490" y="228"/>
                  </a:lnTo>
                  <a:lnTo>
                    <a:pt x="436" y="228"/>
                  </a:lnTo>
                  <a:lnTo>
                    <a:pt x="526" y="126"/>
                  </a:lnTo>
                  <a:lnTo>
                    <a:pt x="526" y="126"/>
                  </a:lnTo>
                  <a:lnTo>
                    <a:pt x="548" y="100"/>
                  </a:lnTo>
                  <a:lnTo>
                    <a:pt x="556" y="88"/>
                  </a:lnTo>
                  <a:lnTo>
                    <a:pt x="564" y="74"/>
                  </a:lnTo>
                  <a:lnTo>
                    <a:pt x="566" y="64"/>
                  </a:lnTo>
                  <a:lnTo>
                    <a:pt x="566" y="58"/>
                  </a:lnTo>
                  <a:lnTo>
                    <a:pt x="564" y="54"/>
                  </a:lnTo>
                  <a:lnTo>
                    <a:pt x="558" y="52"/>
                  </a:lnTo>
                  <a:lnTo>
                    <a:pt x="552" y="48"/>
                  </a:lnTo>
                  <a:lnTo>
                    <a:pt x="544" y="48"/>
                  </a:lnTo>
                  <a:lnTo>
                    <a:pt x="534" y="46"/>
                  </a:lnTo>
                  <a:lnTo>
                    <a:pt x="534" y="46"/>
                  </a:lnTo>
                  <a:lnTo>
                    <a:pt x="514" y="48"/>
                  </a:lnTo>
                  <a:lnTo>
                    <a:pt x="488" y="56"/>
                  </a:lnTo>
                  <a:lnTo>
                    <a:pt x="462" y="66"/>
                  </a:lnTo>
                  <a:lnTo>
                    <a:pt x="436" y="80"/>
                  </a:lnTo>
                  <a:lnTo>
                    <a:pt x="436" y="80"/>
                  </a:lnTo>
                  <a:lnTo>
                    <a:pt x="418" y="94"/>
                  </a:lnTo>
                  <a:lnTo>
                    <a:pt x="400" y="110"/>
                  </a:lnTo>
                  <a:lnTo>
                    <a:pt x="384" y="124"/>
                  </a:lnTo>
                  <a:lnTo>
                    <a:pt x="368" y="142"/>
                  </a:lnTo>
                  <a:lnTo>
                    <a:pt x="296" y="228"/>
                  </a:lnTo>
                  <a:lnTo>
                    <a:pt x="240" y="228"/>
                  </a:lnTo>
                  <a:lnTo>
                    <a:pt x="330" y="120"/>
                  </a:lnTo>
                  <a:lnTo>
                    <a:pt x="330" y="120"/>
                  </a:lnTo>
                  <a:lnTo>
                    <a:pt x="350" y="96"/>
                  </a:lnTo>
                  <a:lnTo>
                    <a:pt x="358" y="84"/>
                  </a:lnTo>
                  <a:lnTo>
                    <a:pt x="362" y="72"/>
                  </a:lnTo>
                  <a:lnTo>
                    <a:pt x="364" y="62"/>
                  </a:lnTo>
                  <a:lnTo>
                    <a:pt x="362" y="58"/>
                  </a:lnTo>
                  <a:lnTo>
                    <a:pt x="360" y="54"/>
                  </a:lnTo>
                  <a:lnTo>
                    <a:pt x="356" y="50"/>
                  </a:lnTo>
                  <a:lnTo>
                    <a:pt x="350" y="48"/>
                  </a:lnTo>
                  <a:lnTo>
                    <a:pt x="332" y="46"/>
                  </a:lnTo>
                  <a:lnTo>
                    <a:pt x="332" y="46"/>
                  </a:lnTo>
                  <a:lnTo>
                    <a:pt x="320" y="48"/>
                  </a:lnTo>
                  <a:lnTo>
                    <a:pt x="308" y="50"/>
                  </a:lnTo>
                  <a:lnTo>
                    <a:pt x="280" y="58"/>
                  </a:lnTo>
                  <a:lnTo>
                    <a:pt x="254" y="70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08" y="104"/>
                  </a:lnTo>
                  <a:lnTo>
                    <a:pt x="188" y="122"/>
                  </a:lnTo>
                  <a:lnTo>
                    <a:pt x="170" y="142"/>
                  </a:lnTo>
                  <a:lnTo>
                    <a:pt x="154" y="162"/>
                  </a:lnTo>
                  <a:lnTo>
                    <a:pt x="56" y="284"/>
                  </a:lnTo>
                  <a:lnTo>
                    <a:pt x="0" y="284"/>
                  </a:lnTo>
                  <a:lnTo>
                    <a:pt x="220" y="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9" name="Freeform 30"/>
            <p:cNvSpPr>
              <a:spLocks/>
            </p:cNvSpPr>
            <p:nvPr/>
          </p:nvSpPr>
          <p:spPr bwMode="auto">
            <a:xfrm>
              <a:off x="4643438" y="650865"/>
              <a:ext cx="787400" cy="955675"/>
            </a:xfrm>
            <a:custGeom>
              <a:avLst/>
              <a:gdLst/>
              <a:ahLst/>
              <a:cxnLst>
                <a:cxn ang="0">
                  <a:pos x="212" y="110"/>
                </a:cxn>
                <a:cxn ang="0">
                  <a:pos x="140" y="58"/>
                </a:cxn>
                <a:cxn ang="0">
                  <a:pos x="92" y="34"/>
                </a:cxn>
                <a:cxn ang="0">
                  <a:pos x="76" y="32"/>
                </a:cxn>
                <a:cxn ang="0">
                  <a:pos x="64" y="34"/>
                </a:cxn>
                <a:cxn ang="0">
                  <a:pos x="58" y="44"/>
                </a:cxn>
                <a:cxn ang="0">
                  <a:pos x="58" y="58"/>
                </a:cxn>
                <a:cxn ang="0">
                  <a:pos x="72" y="100"/>
                </a:cxn>
                <a:cxn ang="0">
                  <a:pos x="104" y="160"/>
                </a:cxn>
                <a:cxn ang="0">
                  <a:pos x="154" y="234"/>
                </a:cxn>
                <a:cxn ang="0">
                  <a:pos x="220" y="320"/>
                </a:cxn>
                <a:cxn ang="0">
                  <a:pos x="256" y="364"/>
                </a:cxn>
                <a:cxn ang="0">
                  <a:pos x="324" y="438"/>
                </a:cxn>
                <a:cxn ang="0">
                  <a:pos x="380" y="494"/>
                </a:cxn>
                <a:cxn ang="0">
                  <a:pos x="426" y="528"/>
                </a:cxn>
                <a:cxn ang="0">
                  <a:pos x="452" y="538"/>
                </a:cxn>
                <a:cxn ang="0">
                  <a:pos x="464" y="538"/>
                </a:cxn>
                <a:cxn ang="0">
                  <a:pos x="472" y="532"/>
                </a:cxn>
                <a:cxn ang="0">
                  <a:pos x="476" y="520"/>
                </a:cxn>
                <a:cxn ang="0">
                  <a:pos x="472" y="488"/>
                </a:cxn>
                <a:cxn ang="0">
                  <a:pos x="450" y="422"/>
                </a:cxn>
                <a:cxn ang="0">
                  <a:pos x="430" y="378"/>
                </a:cxn>
                <a:cxn ang="0">
                  <a:pos x="478" y="482"/>
                </a:cxn>
                <a:cxn ang="0">
                  <a:pos x="494" y="538"/>
                </a:cxn>
                <a:cxn ang="0">
                  <a:pos x="496" y="566"/>
                </a:cxn>
                <a:cxn ang="0">
                  <a:pos x="492" y="586"/>
                </a:cxn>
                <a:cxn ang="0">
                  <a:pos x="482" y="598"/>
                </a:cxn>
                <a:cxn ang="0">
                  <a:pos x="466" y="602"/>
                </a:cxn>
                <a:cxn ang="0">
                  <a:pos x="444" y="598"/>
                </a:cxn>
                <a:cxn ang="0">
                  <a:pos x="406" y="580"/>
                </a:cxn>
                <a:cxn ang="0">
                  <a:pos x="340" y="532"/>
                </a:cxn>
                <a:cxn ang="0">
                  <a:pos x="262" y="456"/>
                </a:cxn>
                <a:cxn ang="0">
                  <a:pos x="174" y="358"/>
                </a:cxn>
                <a:cxn ang="0">
                  <a:pos x="132" y="304"/>
                </a:cxn>
                <a:cxn ang="0">
                  <a:pos x="66" y="204"/>
                </a:cxn>
                <a:cxn ang="0">
                  <a:pos x="22" y="120"/>
                </a:cxn>
                <a:cxn ang="0">
                  <a:pos x="2" y="56"/>
                </a:cxn>
                <a:cxn ang="0">
                  <a:pos x="2" y="32"/>
                </a:cxn>
                <a:cxn ang="0">
                  <a:pos x="6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8" y="4"/>
                </a:cxn>
                <a:cxn ang="0">
                  <a:pos x="88" y="18"/>
                </a:cxn>
                <a:cxn ang="0">
                  <a:pos x="164" y="70"/>
                </a:cxn>
                <a:cxn ang="0">
                  <a:pos x="212" y="110"/>
                </a:cxn>
              </a:cxnLst>
              <a:rect l="0" t="0" r="r" b="b"/>
              <a:pathLst>
                <a:path w="496" h="602">
                  <a:moveTo>
                    <a:pt x="212" y="110"/>
                  </a:moveTo>
                  <a:lnTo>
                    <a:pt x="212" y="110"/>
                  </a:lnTo>
                  <a:lnTo>
                    <a:pt x="174" y="80"/>
                  </a:lnTo>
                  <a:lnTo>
                    <a:pt x="140" y="58"/>
                  </a:lnTo>
                  <a:lnTo>
                    <a:pt x="114" y="42"/>
                  </a:lnTo>
                  <a:lnTo>
                    <a:pt x="92" y="34"/>
                  </a:lnTo>
                  <a:lnTo>
                    <a:pt x="82" y="32"/>
                  </a:lnTo>
                  <a:lnTo>
                    <a:pt x="76" y="32"/>
                  </a:lnTo>
                  <a:lnTo>
                    <a:pt x="70" y="32"/>
                  </a:lnTo>
                  <a:lnTo>
                    <a:pt x="64" y="34"/>
                  </a:lnTo>
                  <a:lnTo>
                    <a:pt x="62" y="38"/>
                  </a:lnTo>
                  <a:lnTo>
                    <a:pt x="58" y="44"/>
                  </a:lnTo>
                  <a:lnTo>
                    <a:pt x="58" y="50"/>
                  </a:lnTo>
                  <a:lnTo>
                    <a:pt x="58" y="58"/>
                  </a:lnTo>
                  <a:lnTo>
                    <a:pt x="62" y="76"/>
                  </a:lnTo>
                  <a:lnTo>
                    <a:pt x="72" y="100"/>
                  </a:lnTo>
                  <a:lnTo>
                    <a:pt x="86" y="128"/>
                  </a:lnTo>
                  <a:lnTo>
                    <a:pt x="104" y="160"/>
                  </a:lnTo>
                  <a:lnTo>
                    <a:pt x="128" y="196"/>
                  </a:lnTo>
                  <a:lnTo>
                    <a:pt x="154" y="234"/>
                  </a:lnTo>
                  <a:lnTo>
                    <a:pt x="186" y="276"/>
                  </a:lnTo>
                  <a:lnTo>
                    <a:pt x="220" y="320"/>
                  </a:lnTo>
                  <a:lnTo>
                    <a:pt x="220" y="320"/>
                  </a:lnTo>
                  <a:lnTo>
                    <a:pt x="256" y="364"/>
                  </a:lnTo>
                  <a:lnTo>
                    <a:pt x="292" y="404"/>
                  </a:lnTo>
                  <a:lnTo>
                    <a:pt x="324" y="438"/>
                  </a:lnTo>
                  <a:lnTo>
                    <a:pt x="354" y="468"/>
                  </a:lnTo>
                  <a:lnTo>
                    <a:pt x="380" y="494"/>
                  </a:lnTo>
                  <a:lnTo>
                    <a:pt x="406" y="514"/>
                  </a:lnTo>
                  <a:lnTo>
                    <a:pt x="426" y="528"/>
                  </a:lnTo>
                  <a:lnTo>
                    <a:pt x="444" y="536"/>
                  </a:lnTo>
                  <a:lnTo>
                    <a:pt x="452" y="538"/>
                  </a:lnTo>
                  <a:lnTo>
                    <a:pt x="458" y="540"/>
                  </a:lnTo>
                  <a:lnTo>
                    <a:pt x="464" y="538"/>
                  </a:lnTo>
                  <a:lnTo>
                    <a:pt x="468" y="536"/>
                  </a:lnTo>
                  <a:lnTo>
                    <a:pt x="472" y="532"/>
                  </a:lnTo>
                  <a:lnTo>
                    <a:pt x="474" y="528"/>
                  </a:lnTo>
                  <a:lnTo>
                    <a:pt x="476" y="520"/>
                  </a:lnTo>
                  <a:lnTo>
                    <a:pt x="476" y="512"/>
                  </a:lnTo>
                  <a:lnTo>
                    <a:pt x="472" y="488"/>
                  </a:lnTo>
                  <a:lnTo>
                    <a:pt x="464" y="458"/>
                  </a:lnTo>
                  <a:lnTo>
                    <a:pt x="450" y="422"/>
                  </a:lnTo>
                  <a:lnTo>
                    <a:pt x="430" y="378"/>
                  </a:lnTo>
                  <a:lnTo>
                    <a:pt x="430" y="378"/>
                  </a:lnTo>
                  <a:lnTo>
                    <a:pt x="458" y="434"/>
                  </a:lnTo>
                  <a:lnTo>
                    <a:pt x="478" y="482"/>
                  </a:lnTo>
                  <a:lnTo>
                    <a:pt x="490" y="522"/>
                  </a:lnTo>
                  <a:lnTo>
                    <a:pt x="494" y="538"/>
                  </a:lnTo>
                  <a:lnTo>
                    <a:pt x="496" y="554"/>
                  </a:lnTo>
                  <a:lnTo>
                    <a:pt x="496" y="566"/>
                  </a:lnTo>
                  <a:lnTo>
                    <a:pt x="494" y="576"/>
                  </a:lnTo>
                  <a:lnTo>
                    <a:pt x="492" y="586"/>
                  </a:lnTo>
                  <a:lnTo>
                    <a:pt x="486" y="592"/>
                  </a:lnTo>
                  <a:lnTo>
                    <a:pt x="482" y="598"/>
                  </a:lnTo>
                  <a:lnTo>
                    <a:pt x="474" y="600"/>
                  </a:lnTo>
                  <a:lnTo>
                    <a:pt x="466" y="602"/>
                  </a:lnTo>
                  <a:lnTo>
                    <a:pt x="456" y="600"/>
                  </a:lnTo>
                  <a:lnTo>
                    <a:pt x="444" y="598"/>
                  </a:lnTo>
                  <a:lnTo>
                    <a:pt x="432" y="594"/>
                  </a:lnTo>
                  <a:lnTo>
                    <a:pt x="406" y="580"/>
                  </a:lnTo>
                  <a:lnTo>
                    <a:pt x="374" y="560"/>
                  </a:lnTo>
                  <a:lnTo>
                    <a:pt x="340" y="532"/>
                  </a:lnTo>
                  <a:lnTo>
                    <a:pt x="302" y="498"/>
                  </a:lnTo>
                  <a:lnTo>
                    <a:pt x="262" y="456"/>
                  </a:lnTo>
                  <a:lnTo>
                    <a:pt x="218" y="410"/>
                  </a:lnTo>
                  <a:lnTo>
                    <a:pt x="174" y="358"/>
                  </a:lnTo>
                  <a:lnTo>
                    <a:pt x="174" y="358"/>
                  </a:lnTo>
                  <a:lnTo>
                    <a:pt x="132" y="304"/>
                  </a:lnTo>
                  <a:lnTo>
                    <a:pt x="96" y="252"/>
                  </a:lnTo>
                  <a:lnTo>
                    <a:pt x="66" y="204"/>
                  </a:lnTo>
                  <a:lnTo>
                    <a:pt x="40" y="160"/>
                  </a:lnTo>
                  <a:lnTo>
                    <a:pt x="22" y="120"/>
                  </a:lnTo>
                  <a:lnTo>
                    <a:pt x="8" y="86"/>
                  </a:lnTo>
                  <a:lnTo>
                    <a:pt x="2" y="56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6" y="2"/>
                  </a:lnTo>
                  <a:lnTo>
                    <a:pt x="58" y="4"/>
                  </a:lnTo>
                  <a:lnTo>
                    <a:pt x="72" y="10"/>
                  </a:lnTo>
                  <a:lnTo>
                    <a:pt x="88" y="18"/>
                  </a:lnTo>
                  <a:lnTo>
                    <a:pt x="122" y="38"/>
                  </a:lnTo>
                  <a:lnTo>
                    <a:pt x="164" y="70"/>
                  </a:lnTo>
                  <a:lnTo>
                    <a:pt x="212" y="110"/>
                  </a:lnTo>
                  <a:lnTo>
                    <a:pt x="212" y="110"/>
                  </a:lnTo>
                  <a:close/>
                </a:path>
              </a:pathLst>
            </a:custGeom>
            <a:solidFill>
              <a:srgbClr val="FD34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0" name="Freeform 31"/>
            <p:cNvSpPr>
              <a:spLocks/>
            </p:cNvSpPr>
            <p:nvPr/>
          </p:nvSpPr>
          <p:spPr bwMode="auto">
            <a:xfrm>
              <a:off x="4716463" y="923915"/>
              <a:ext cx="463550" cy="460375"/>
            </a:xfrm>
            <a:custGeom>
              <a:avLst/>
              <a:gdLst/>
              <a:ahLst/>
              <a:cxnLst>
                <a:cxn ang="0">
                  <a:pos x="232" y="0"/>
                </a:cxn>
                <a:cxn ang="0">
                  <a:pos x="292" y="0"/>
                </a:cxn>
                <a:cxn ang="0">
                  <a:pos x="64" y="290"/>
                </a:cxn>
                <a:cxn ang="0">
                  <a:pos x="0" y="290"/>
                </a:cxn>
                <a:cxn ang="0">
                  <a:pos x="232" y="0"/>
                </a:cxn>
              </a:cxnLst>
              <a:rect l="0" t="0" r="r" b="b"/>
              <a:pathLst>
                <a:path w="292" h="290">
                  <a:moveTo>
                    <a:pt x="232" y="0"/>
                  </a:moveTo>
                  <a:lnTo>
                    <a:pt x="292" y="0"/>
                  </a:lnTo>
                  <a:lnTo>
                    <a:pt x="64" y="290"/>
                  </a:lnTo>
                  <a:lnTo>
                    <a:pt x="0" y="29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FD34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 rot="10800000">
            <a:off x="71438" y="214290"/>
            <a:ext cx="2714612" cy="500066"/>
          </a:xfrm>
          <a:prstGeom prst="rect">
            <a:avLst/>
          </a:prstGeom>
          <a:gradFill>
            <a:gsLst>
              <a:gs pos="1000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43956" cy="357190"/>
          </a:xfrm>
        </p:spPr>
        <p:txBody>
          <a:bodyPr>
            <a:noAutofit/>
          </a:bodyPr>
          <a:lstStyle>
            <a:lvl1pPr>
              <a:buFont typeface="Wingdings" pitchFamily="2" charset="2"/>
              <a:buChar char="v"/>
              <a:defRPr sz="32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29288"/>
          </a:xfrm>
          <a:gradFill flip="none" rotWithShape="1">
            <a:gsLst>
              <a:gs pos="89999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29430" y="6572272"/>
            <a:ext cx="1042966" cy="214314"/>
          </a:xfrm>
        </p:spPr>
        <p:txBody>
          <a:bodyPr/>
          <a:lstStyle/>
          <a:p>
            <a:fld id="{5F0654D2-5256-4A4C-9730-CCDF3AFC8B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974437" y="6429396"/>
            <a:ext cx="1026719" cy="389097"/>
            <a:chOff x="7045743" y="6429396"/>
            <a:chExt cx="1026719" cy="389097"/>
          </a:xfrm>
        </p:grpSpPr>
        <p:grpSp>
          <p:nvGrpSpPr>
            <p:cNvPr id="15" name="그룹 15"/>
            <p:cNvGrpSpPr/>
            <p:nvPr userDrawn="1"/>
          </p:nvGrpSpPr>
          <p:grpSpPr>
            <a:xfrm>
              <a:off x="7045743" y="6429390"/>
              <a:ext cx="383777" cy="319082"/>
              <a:chOff x="6500826" y="5715016"/>
              <a:chExt cx="1127125" cy="962025"/>
            </a:xfrm>
          </p:grpSpPr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6592901" y="5978541"/>
                <a:ext cx="1035050" cy="457200"/>
              </a:xfrm>
              <a:custGeom>
                <a:avLst/>
                <a:gdLst/>
                <a:ahLst/>
                <a:cxnLst>
                  <a:cxn ang="0">
                    <a:pos x="276" y="8"/>
                  </a:cxn>
                  <a:cxn ang="0">
                    <a:pos x="240" y="54"/>
                  </a:cxn>
                  <a:cxn ang="0">
                    <a:pos x="274" y="32"/>
                  </a:cxn>
                  <a:cxn ang="0">
                    <a:pos x="312" y="16"/>
                  </a:cxn>
                  <a:cxn ang="0">
                    <a:pos x="350" y="4"/>
                  </a:cxn>
                  <a:cxn ang="0">
                    <a:pos x="388" y="0"/>
                  </a:cxn>
                  <a:cxn ang="0">
                    <a:pos x="406" y="0"/>
                  </a:cxn>
                  <a:cxn ang="0">
                    <a:pos x="430" y="8"/>
                  </a:cxn>
                  <a:cxn ang="0">
                    <a:pos x="444" y="22"/>
                  </a:cxn>
                  <a:cxn ang="0">
                    <a:pos x="444" y="44"/>
                  </a:cxn>
                  <a:cxn ang="0">
                    <a:pos x="438" y="58"/>
                  </a:cxn>
                  <a:cxn ang="0">
                    <a:pos x="482" y="32"/>
                  </a:cxn>
                  <a:cxn ang="0">
                    <a:pos x="524" y="14"/>
                  </a:cxn>
                  <a:cxn ang="0">
                    <a:pos x="572" y="2"/>
                  </a:cxn>
                  <a:cxn ang="0">
                    <a:pos x="596" y="0"/>
                  </a:cxn>
                  <a:cxn ang="0">
                    <a:pos x="628" y="4"/>
                  </a:cxn>
                  <a:cxn ang="0">
                    <a:pos x="646" y="14"/>
                  </a:cxn>
                  <a:cxn ang="0">
                    <a:pos x="652" y="28"/>
                  </a:cxn>
                  <a:cxn ang="0">
                    <a:pos x="648" y="46"/>
                  </a:cxn>
                  <a:cxn ang="0">
                    <a:pos x="628" y="82"/>
                  </a:cxn>
                  <a:cxn ang="0">
                    <a:pos x="496" y="232"/>
                  </a:cxn>
                  <a:cxn ang="0">
                    <a:pos x="530" y="128"/>
                  </a:cxn>
                  <a:cxn ang="0">
                    <a:pos x="552" y="102"/>
                  </a:cxn>
                  <a:cxn ang="0">
                    <a:pos x="570" y="76"/>
                  </a:cxn>
                  <a:cxn ang="0">
                    <a:pos x="572" y="60"/>
                  </a:cxn>
                  <a:cxn ang="0">
                    <a:pos x="564" y="52"/>
                  </a:cxn>
                  <a:cxn ang="0">
                    <a:pos x="550" y="48"/>
                  </a:cxn>
                  <a:cxn ang="0">
                    <a:pos x="540" y="48"/>
                  </a:cxn>
                  <a:cxn ang="0">
                    <a:pos x="494" y="56"/>
                  </a:cxn>
                  <a:cxn ang="0">
                    <a:pos x="442" y="82"/>
                  </a:cxn>
                  <a:cxn ang="0">
                    <a:pos x="422" y="96"/>
                  </a:cxn>
                  <a:cxn ang="0">
                    <a:pos x="388" y="128"/>
                  </a:cxn>
                  <a:cxn ang="0">
                    <a:pos x="298" y="232"/>
                  </a:cxn>
                  <a:cxn ang="0">
                    <a:pos x="334" y="122"/>
                  </a:cxn>
                  <a:cxn ang="0">
                    <a:pos x="354" y="98"/>
                  </a:cxn>
                  <a:cxn ang="0">
                    <a:pos x="366" y="74"/>
                  </a:cxn>
                  <a:cxn ang="0">
                    <a:pos x="366" y="58"/>
                  </a:cxn>
                  <a:cxn ang="0">
                    <a:pos x="360" y="52"/>
                  </a:cxn>
                  <a:cxn ang="0">
                    <a:pos x="336" y="48"/>
                  </a:cxn>
                  <a:cxn ang="0">
                    <a:pos x="324" y="48"/>
                  </a:cxn>
                  <a:cxn ang="0">
                    <a:pos x="284" y="58"/>
                  </a:cxn>
                  <a:cxn ang="0">
                    <a:pos x="234" y="86"/>
                  </a:cxn>
                  <a:cxn ang="0">
                    <a:pos x="210" y="106"/>
                  </a:cxn>
                  <a:cxn ang="0">
                    <a:pos x="172" y="144"/>
                  </a:cxn>
                  <a:cxn ang="0">
                    <a:pos x="56" y="288"/>
                  </a:cxn>
                  <a:cxn ang="0">
                    <a:pos x="222" y="8"/>
                  </a:cxn>
                </a:cxnLst>
                <a:rect l="0" t="0" r="r" b="b"/>
                <a:pathLst>
                  <a:path w="652" h="288">
                    <a:moveTo>
                      <a:pt x="222" y="8"/>
                    </a:moveTo>
                    <a:lnTo>
                      <a:pt x="276" y="8"/>
                    </a:lnTo>
                    <a:lnTo>
                      <a:pt x="240" y="54"/>
                    </a:lnTo>
                    <a:lnTo>
                      <a:pt x="240" y="54"/>
                    </a:lnTo>
                    <a:lnTo>
                      <a:pt x="240" y="54"/>
                    </a:lnTo>
                    <a:lnTo>
                      <a:pt x="274" y="32"/>
                    </a:lnTo>
                    <a:lnTo>
                      <a:pt x="292" y="24"/>
                    </a:lnTo>
                    <a:lnTo>
                      <a:pt x="312" y="16"/>
                    </a:lnTo>
                    <a:lnTo>
                      <a:pt x="330" y="10"/>
                    </a:lnTo>
                    <a:lnTo>
                      <a:pt x="350" y="4"/>
                    </a:lnTo>
                    <a:lnTo>
                      <a:pt x="370" y="2"/>
                    </a:lnTo>
                    <a:lnTo>
                      <a:pt x="388" y="0"/>
                    </a:lnTo>
                    <a:lnTo>
                      <a:pt x="388" y="0"/>
                    </a:lnTo>
                    <a:lnTo>
                      <a:pt x="406" y="0"/>
                    </a:lnTo>
                    <a:lnTo>
                      <a:pt x="420" y="4"/>
                    </a:lnTo>
                    <a:lnTo>
                      <a:pt x="430" y="8"/>
                    </a:lnTo>
                    <a:lnTo>
                      <a:pt x="438" y="14"/>
                    </a:lnTo>
                    <a:lnTo>
                      <a:pt x="444" y="22"/>
                    </a:lnTo>
                    <a:lnTo>
                      <a:pt x="446" y="32"/>
                    </a:lnTo>
                    <a:lnTo>
                      <a:pt x="444" y="44"/>
                    </a:lnTo>
                    <a:lnTo>
                      <a:pt x="438" y="58"/>
                    </a:lnTo>
                    <a:lnTo>
                      <a:pt x="438" y="58"/>
                    </a:lnTo>
                    <a:lnTo>
                      <a:pt x="466" y="42"/>
                    </a:lnTo>
                    <a:lnTo>
                      <a:pt x="482" y="32"/>
                    </a:lnTo>
                    <a:lnTo>
                      <a:pt x="502" y="22"/>
                    </a:lnTo>
                    <a:lnTo>
                      <a:pt x="524" y="14"/>
                    </a:lnTo>
                    <a:lnTo>
                      <a:pt x="548" y="6"/>
                    </a:lnTo>
                    <a:lnTo>
                      <a:pt x="572" y="2"/>
                    </a:lnTo>
                    <a:lnTo>
                      <a:pt x="596" y="0"/>
                    </a:lnTo>
                    <a:lnTo>
                      <a:pt x="596" y="0"/>
                    </a:lnTo>
                    <a:lnTo>
                      <a:pt x="614" y="2"/>
                    </a:lnTo>
                    <a:lnTo>
                      <a:pt x="628" y="4"/>
                    </a:lnTo>
                    <a:lnTo>
                      <a:pt x="638" y="8"/>
                    </a:lnTo>
                    <a:lnTo>
                      <a:pt x="646" y="14"/>
                    </a:lnTo>
                    <a:lnTo>
                      <a:pt x="650" y="20"/>
                    </a:lnTo>
                    <a:lnTo>
                      <a:pt x="652" y="28"/>
                    </a:lnTo>
                    <a:lnTo>
                      <a:pt x="652" y="38"/>
                    </a:lnTo>
                    <a:lnTo>
                      <a:pt x="648" y="46"/>
                    </a:lnTo>
                    <a:lnTo>
                      <a:pt x="640" y="64"/>
                    </a:lnTo>
                    <a:lnTo>
                      <a:pt x="628" y="82"/>
                    </a:lnTo>
                    <a:lnTo>
                      <a:pt x="606" y="110"/>
                    </a:lnTo>
                    <a:lnTo>
                      <a:pt x="496" y="232"/>
                    </a:lnTo>
                    <a:lnTo>
                      <a:pt x="440" y="232"/>
                    </a:lnTo>
                    <a:lnTo>
                      <a:pt x="530" y="128"/>
                    </a:lnTo>
                    <a:lnTo>
                      <a:pt x="530" y="128"/>
                    </a:lnTo>
                    <a:lnTo>
                      <a:pt x="552" y="102"/>
                    </a:lnTo>
                    <a:lnTo>
                      <a:pt x="562" y="90"/>
                    </a:lnTo>
                    <a:lnTo>
                      <a:pt x="570" y="76"/>
                    </a:lnTo>
                    <a:lnTo>
                      <a:pt x="572" y="66"/>
                    </a:lnTo>
                    <a:lnTo>
                      <a:pt x="572" y="60"/>
                    </a:lnTo>
                    <a:lnTo>
                      <a:pt x="568" y="56"/>
                    </a:lnTo>
                    <a:lnTo>
                      <a:pt x="564" y="52"/>
                    </a:lnTo>
                    <a:lnTo>
                      <a:pt x="558" y="50"/>
                    </a:lnTo>
                    <a:lnTo>
                      <a:pt x="55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18" y="50"/>
                    </a:lnTo>
                    <a:lnTo>
                      <a:pt x="494" y="56"/>
                    </a:lnTo>
                    <a:lnTo>
                      <a:pt x="468" y="68"/>
                    </a:lnTo>
                    <a:lnTo>
                      <a:pt x="442" y="82"/>
                    </a:lnTo>
                    <a:lnTo>
                      <a:pt x="442" y="82"/>
                    </a:lnTo>
                    <a:lnTo>
                      <a:pt x="422" y="96"/>
                    </a:lnTo>
                    <a:lnTo>
                      <a:pt x="404" y="112"/>
                    </a:lnTo>
                    <a:lnTo>
                      <a:pt x="388" y="128"/>
                    </a:lnTo>
                    <a:lnTo>
                      <a:pt x="372" y="144"/>
                    </a:lnTo>
                    <a:lnTo>
                      <a:pt x="298" y="232"/>
                    </a:lnTo>
                    <a:lnTo>
                      <a:pt x="242" y="232"/>
                    </a:lnTo>
                    <a:lnTo>
                      <a:pt x="334" y="122"/>
                    </a:lnTo>
                    <a:lnTo>
                      <a:pt x="334" y="122"/>
                    </a:lnTo>
                    <a:lnTo>
                      <a:pt x="354" y="98"/>
                    </a:lnTo>
                    <a:lnTo>
                      <a:pt x="362" y="86"/>
                    </a:lnTo>
                    <a:lnTo>
                      <a:pt x="366" y="74"/>
                    </a:lnTo>
                    <a:lnTo>
                      <a:pt x="368" y="64"/>
                    </a:lnTo>
                    <a:lnTo>
                      <a:pt x="366" y="58"/>
                    </a:lnTo>
                    <a:lnTo>
                      <a:pt x="364" y="56"/>
                    </a:lnTo>
                    <a:lnTo>
                      <a:pt x="360" y="52"/>
                    </a:lnTo>
                    <a:lnTo>
                      <a:pt x="354" y="50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24" y="48"/>
                    </a:lnTo>
                    <a:lnTo>
                      <a:pt x="310" y="50"/>
                    </a:lnTo>
                    <a:lnTo>
                      <a:pt x="284" y="58"/>
                    </a:lnTo>
                    <a:lnTo>
                      <a:pt x="258" y="70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10" y="106"/>
                    </a:lnTo>
                    <a:lnTo>
                      <a:pt x="190" y="124"/>
                    </a:lnTo>
                    <a:lnTo>
                      <a:pt x="172" y="144"/>
                    </a:lnTo>
                    <a:lnTo>
                      <a:pt x="154" y="164"/>
                    </a:lnTo>
                    <a:lnTo>
                      <a:pt x="56" y="288"/>
                    </a:lnTo>
                    <a:lnTo>
                      <a:pt x="0" y="288"/>
                    </a:lnTo>
                    <a:lnTo>
                      <a:pt x="222" y="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6500826" y="5715016"/>
                <a:ext cx="793750" cy="962025"/>
              </a:xfrm>
              <a:custGeom>
                <a:avLst/>
                <a:gdLst/>
                <a:ahLst/>
                <a:cxnLst>
                  <a:cxn ang="0">
                    <a:pos x="214" y="110"/>
                  </a:cxn>
                  <a:cxn ang="0">
                    <a:pos x="142" y="58"/>
                  </a:cxn>
                  <a:cxn ang="0">
                    <a:pos x="92" y="34"/>
                  </a:cxn>
                  <a:cxn ang="0">
                    <a:pos x="76" y="30"/>
                  </a:cxn>
                  <a:cxn ang="0">
                    <a:pos x="64" y="34"/>
                  </a:cxn>
                  <a:cxn ang="0">
                    <a:pos x="58" y="44"/>
                  </a:cxn>
                  <a:cxn ang="0">
                    <a:pos x="58" y="58"/>
                  </a:cxn>
                  <a:cxn ang="0">
                    <a:pos x="72" y="100"/>
                  </a:cxn>
                  <a:cxn ang="0">
                    <a:pos x="104" y="160"/>
                  </a:cxn>
                  <a:cxn ang="0">
                    <a:pos x="156" y="236"/>
                  </a:cxn>
                  <a:cxn ang="0">
                    <a:pos x="222" y="322"/>
                  </a:cxn>
                  <a:cxn ang="0">
                    <a:pos x="258" y="366"/>
                  </a:cxn>
                  <a:cxn ang="0">
                    <a:pos x="326" y="442"/>
                  </a:cxn>
                  <a:cxn ang="0">
                    <a:pos x="384" y="498"/>
                  </a:cxn>
                  <a:cxn ang="0">
                    <a:pos x="430" y="532"/>
                  </a:cxn>
                  <a:cxn ang="0">
                    <a:pos x="456" y="544"/>
                  </a:cxn>
                  <a:cxn ang="0">
                    <a:pos x="468" y="544"/>
                  </a:cxn>
                  <a:cxn ang="0">
                    <a:pos x="476" y="538"/>
                  </a:cxn>
                  <a:cxn ang="0">
                    <a:pos x="480" y="524"/>
                  </a:cxn>
                  <a:cxn ang="0">
                    <a:pos x="476" y="492"/>
                  </a:cxn>
                  <a:cxn ang="0">
                    <a:pos x="454" y="426"/>
                  </a:cxn>
                  <a:cxn ang="0">
                    <a:pos x="434" y="380"/>
                  </a:cxn>
                  <a:cxn ang="0">
                    <a:pos x="482" y="486"/>
                  </a:cxn>
                  <a:cxn ang="0">
                    <a:pos x="498" y="544"/>
                  </a:cxn>
                  <a:cxn ang="0">
                    <a:pos x="500" y="570"/>
                  </a:cxn>
                  <a:cxn ang="0">
                    <a:pos x="496" y="590"/>
                  </a:cxn>
                  <a:cxn ang="0">
                    <a:pos x="486" y="602"/>
                  </a:cxn>
                  <a:cxn ang="0">
                    <a:pos x="470" y="606"/>
                  </a:cxn>
                  <a:cxn ang="0">
                    <a:pos x="448" y="604"/>
                  </a:cxn>
                  <a:cxn ang="0">
                    <a:pos x="410" y="586"/>
                  </a:cxn>
                  <a:cxn ang="0">
                    <a:pos x="342" y="536"/>
                  </a:cxn>
                  <a:cxn ang="0">
                    <a:pos x="264" y="460"/>
                  </a:cxn>
                  <a:cxn ang="0">
                    <a:pos x="176" y="360"/>
                  </a:cxn>
                  <a:cxn ang="0">
                    <a:pos x="132" y="306"/>
                  </a:cxn>
                  <a:cxn ang="0">
                    <a:pos x="66" y="206"/>
                  </a:cxn>
                  <a:cxn ang="0">
                    <a:pos x="22" y="120"/>
                  </a:cxn>
                  <a:cxn ang="0">
                    <a:pos x="2" y="56"/>
                  </a:cxn>
                  <a:cxn ang="0">
                    <a:pos x="0" y="32"/>
                  </a:cxn>
                  <a:cxn ang="0">
                    <a:pos x="6" y="14"/>
                  </a:cxn>
                  <a:cxn ang="0">
                    <a:pos x="16" y="2"/>
                  </a:cxn>
                  <a:cxn ang="0">
                    <a:pos x="34" y="0"/>
                  </a:cxn>
                  <a:cxn ang="0">
                    <a:pos x="58" y="4"/>
                  </a:cxn>
                  <a:cxn ang="0">
                    <a:pos x="88" y="16"/>
                  </a:cxn>
                  <a:cxn ang="0">
                    <a:pos x="166" y="70"/>
                  </a:cxn>
                  <a:cxn ang="0">
                    <a:pos x="214" y="110"/>
                  </a:cxn>
                </a:cxnLst>
                <a:rect l="0" t="0" r="r" b="b"/>
                <a:pathLst>
                  <a:path w="500" h="606">
                    <a:moveTo>
                      <a:pt x="214" y="110"/>
                    </a:moveTo>
                    <a:lnTo>
                      <a:pt x="214" y="110"/>
                    </a:lnTo>
                    <a:lnTo>
                      <a:pt x="174" y="80"/>
                    </a:lnTo>
                    <a:lnTo>
                      <a:pt x="142" y="58"/>
                    </a:lnTo>
                    <a:lnTo>
                      <a:pt x="114" y="42"/>
                    </a:lnTo>
                    <a:lnTo>
                      <a:pt x="92" y="34"/>
                    </a:lnTo>
                    <a:lnTo>
                      <a:pt x="82" y="32"/>
                    </a:lnTo>
                    <a:lnTo>
                      <a:pt x="76" y="30"/>
                    </a:lnTo>
                    <a:lnTo>
                      <a:pt x="70" y="32"/>
                    </a:lnTo>
                    <a:lnTo>
                      <a:pt x="64" y="34"/>
                    </a:lnTo>
                    <a:lnTo>
                      <a:pt x="60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58" y="58"/>
                    </a:lnTo>
                    <a:lnTo>
                      <a:pt x="62" y="76"/>
                    </a:lnTo>
                    <a:lnTo>
                      <a:pt x="72" y="100"/>
                    </a:lnTo>
                    <a:lnTo>
                      <a:pt x="86" y="128"/>
                    </a:lnTo>
                    <a:lnTo>
                      <a:pt x="104" y="160"/>
                    </a:lnTo>
                    <a:lnTo>
                      <a:pt x="128" y="196"/>
                    </a:lnTo>
                    <a:lnTo>
                      <a:pt x="156" y="236"/>
                    </a:lnTo>
                    <a:lnTo>
                      <a:pt x="186" y="278"/>
                    </a:lnTo>
                    <a:lnTo>
                      <a:pt x="222" y="322"/>
                    </a:lnTo>
                    <a:lnTo>
                      <a:pt x="222" y="322"/>
                    </a:lnTo>
                    <a:lnTo>
                      <a:pt x="258" y="366"/>
                    </a:lnTo>
                    <a:lnTo>
                      <a:pt x="294" y="406"/>
                    </a:lnTo>
                    <a:lnTo>
                      <a:pt x="326" y="442"/>
                    </a:lnTo>
                    <a:lnTo>
                      <a:pt x="356" y="472"/>
                    </a:lnTo>
                    <a:lnTo>
                      <a:pt x="384" y="498"/>
                    </a:lnTo>
                    <a:lnTo>
                      <a:pt x="408" y="518"/>
                    </a:lnTo>
                    <a:lnTo>
                      <a:pt x="430" y="532"/>
                    </a:lnTo>
                    <a:lnTo>
                      <a:pt x="448" y="542"/>
                    </a:lnTo>
                    <a:lnTo>
                      <a:pt x="456" y="544"/>
                    </a:lnTo>
                    <a:lnTo>
                      <a:pt x="462" y="544"/>
                    </a:lnTo>
                    <a:lnTo>
                      <a:pt x="468" y="544"/>
                    </a:lnTo>
                    <a:lnTo>
                      <a:pt x="472" y="542"/>
                    </a:lnTo>
                    <a:lnTo>
                      <a:pt x="476" y="538"/>
                    </a:lnTo>
                    <a:lnTo>
                      <a:pt x="478" y="532"/>
                    </a:lnTo>
                    <a:lnTo>
                      <a:pt x="480" y="524"/>
                    </a:lnTo>
                    <a:lnTo>
                      <a:pt x="480" y="516"/>
                    </a:lnTo>
                    <a:lnTo>
                      <a:pt x="476" y="492"/>
                    </a:lnTo>
                    <a:lnTo>
                      <a:pt x="468" y="462"/>
                    </a:lnTo>
                    <a:lnTo>
                      <a:pt x="454" y="426"/>
                    </a:lnTo>
                    <a:lnTo>
                      <a:pt x="434" y="380"/>
                    </a:lnTo>
                    <a:lnTo>
                      <a:pt x="434" y="380"/>
                    </a:lnTo>
                    <a:lnTo>
                      <a:pt x="462" y="438"/>
                    </a:lnTo>
                    <a:lnTo>
                      <a:pt x="482" y="486"/>
                    </a:lnTo>
                    <a:lnTo>
                      <a:pt x="494" y="526"/>
                    </a:lnTo>
                    <a:lnTo>
                      <a:pt x="498" y="544"/>
                    </a:lnTo>
                    <a:lnTo>
                      <a:pt x="500" y="558"/>
                    </a:lnTo>
                    <a:lnTo>
                      <a:pt x="500" y="570"/>
                    </a:lnTo>
                    <a:lnTo>
                      <a:pt x="498" y="582"/>
                    </a:lnTo>
                    <a:lnTo>
                      <a:pt x="496" y="590"/>
                    </a:lnTo>
                    <a:lnTo>
                      <a:pt x="492" y="598"/>
                    </a:lnTo>
                    <a:lnTo>
                      <a:pt x="486" y="602"/>
                    </a:lnTo>
                    <a:lnTo>
                      <a:pt x="478" y="606"/>
                    </a:lnTo>
                    <a:lnTo>
                      <a:pt x="470" y="606"/>
                    </a:lnTo>
                    <a:lnTo>
                      <a:pt x="460" y="606"/>
                    </a:lnTo>
                    <a:lnTo>
                      <a:pt x="448" y="604"/>
                    </a:lnTo>
                    <a:lnTo>
                      <a:pt x="436" y="600"/>
                    </a:lnTo>
                    <a:lnTo>
                      <a:pt x="410" y="586"/>
                    </a:lnTo>
                    <a:lnTo>
                      <a:pt x="378" y="564"/>
                    </a:lnTo>
                    <a:lnTo>
                      <a:pt x="342" y="536"/>
                    </a:lnTo>
                    <a:lnTo>
                      <a:pt x="304" y="502"/>
                    </a:lnTo>
                    <a:lnTo>
                      <a:pt x="264" y="460"/>
                    </a:lnTo>
                    <a:lnTo>
                      <a:pt x="220" y="414"/>
                    </a:lnTo>
                    <a:lnTo>
                      <a:pt x="176" y="360"/>
                    </a:lnTo>
                    <a:lnTo>
                      <a:pt x="176" y="360"/>
                    </a:lnTo>
                    <a:lnTo>
                      <a:pt x="132" y="306"/>
                    </a:lnTo>
                    <a:lnTo>
                      <a:pt x="96" y="254"/>
                    </a:lnTo>
                    <a:lnTo>
                      <a:pt x="66" y="206"/>
                    </a:lnTo>
                    <a:lnTo>
                      <a:pt x="40" y="160"/>
                    </a:lnTo>
                    <a:lnTo>
                      <a:pt x="22" y="120"/>
                    </a:lnTo>
                    <a:lnTo>
                      <a:pt x="8" y="86"/>
                    </a:lnTo>
                    <a:lnTo>
                      <a:pt x="2" y="56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0" y="8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8" y="4"/>
                    </a:lnTo>
                    <a:lnTo>
                      <a:pt x="72" y="8"/>
                    </a:lnTo>
                    <a:lnTo>
                      <a:pt x="88" y="16"/>
                    </a:lnTo>
                    <a:lnTo>
                      <a:pt x="124" y="38"/>
                    </a:lnTo>
                    <a:lnTo>
                      <a:pt x="166" y="70"/>
                    </a:lnTo>
                    <a:lnTo>
                      <a:pt x="214" y="110"/>
                    </a:lnTo>
                    <a:lnTo>
                      <a:pt x="214" y="110"/>
                    </a:lnTo>
                    <a:close/>
                  </a:path>
                </a:pathLst>
              </a:custGeom>
              <a:solidFill>
                <a:srgbClr val="FD34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6570676" y="5988066"/>
                <a:ext cx="473075" cy="466725"/>
              </a:xfrm>
              <a:custGeom>
                <a:avLst/>
                <a:gdLst/>
                <a:ahLst/>
                <a:cxnLst>
                  <a:cxn ang="0">
                    <a:pos x="236" y="0"/>
                  </a:cxn>
                  <a:cxn ang="0">
                    <a:pos x="298" y="0"/>
                  </a:cxn>
                  <a:cxn ang="0">
                    <a:pos x="66" y="294"/>
                  </a:cxn>
                  <a:cxn ang="0">
                    <a:pos x="0" y="294"/>
                  </a:cxn>
                  <a:cxn ang="0">
                    <a:pos x="236" y="0"/>
                  </a:cxn>
                </a:cxnLst>
                <a:rect l="0" t="0" r="r" b="b"/>
                <a:pathLst>
                  <a:path w="298" h="294">
                    <a:moveTo>
                      <a:pt x="236" y="0"/>
                    </a:moveTo>
                    <a:lnTo>
                      <a:pt x="298" y="0"/>
                    </a:lnTo>
                    <a:lnTo>
                      <a:pt x="66" y="294"/>
                    </a:lnTo>
                    <a:lnTo>
                      <a:pt x="0" y="294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FD34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6" name="TextBox 15"/>
            <p:cNvSpPr txBox="1"/>
            <p:nvPr userDrawn="1"/>
          </p:nvSpPr>
          <p:spPr>
            <a:xfrm>
              <a:off x="7286644" y="6572272"/>
              <a:ext cx="7858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</a:rPr>
                <a:t>㈜엑셈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grpSp>
        <p:nvGrpSpPr>
          <p:cNvPr id="18" name="그룹 17"/>
          <p:cNvGrpSpPr/>
          <p:nvPr userDrawn="1"/>
        </p:nvGrpSpPr>
        <p:grpSpPr>
          <a:xfrm>
            <a:off x="7617247" y="6429396"/>
            <a:ext cx="1026719" cy="389097"/>
            <a:chOff x="7045743" y="6429396"/>
            <a:chExt cx="1026719" cy="389097"/>
          </a:xfrm>
        </p:grpSpPr>
        <p:grpSp>
          <p:nvGrpSpPr>
            <p:cNvPr id="16" name="그룹 15"/>
            <p:cNvGrpSpPr/>
            <p:nvPr userDrawn="1"/>
          </p:nvGrpSpPr>
          <p:grpSpPr>
            <a:xfrm>
              <a:off x="7045743" y="6429396"/>
              <a:ext cx="383777" cy="319083"/>
              <a:chOff x="6500826" y="5715016"/>
              <a:chExt cx="1127125" cy="962025"/>
            </a:xfrm>
          </p:grpSpPr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6592901" y="5978541"/>
                <a:ext cx="1035050" cy="457200"/>
              </a:xfrm>
              <a:custGeom>
                <a:avLst/>
                <a:gdLst/>
                <a:ahLst/>
                <a:cxnLst>
                  <a:cxn ang="0">
                    <a:pos x="276" y="8"/>
                  </a:cxn>
                  <a:cxn ang="0">
                    <a:pos x="240" y="54"/>
                  </a:cxn>
                  <a:cxn ang="0">
                    <a:pos x="274" y="32"/>
                  </a:cxn>
                  <a:cxn ang="0">
                    <a:pos x="312" y="16"/>
                  </a:cxn>
                  <a:cxn ang="0">
                    <a:pos x="350" y="4"/>
                  </a:cxn>
                  <a:cxn ang="0">
                    <a:pos x="388" y="0"/>
                  </a:cxn>
                  <a:cxn ang="0">
                    <a:pos x="406" y="0"/>
                  </a:cxn>
                  <a:cxn ang="0">
                    <a:pos x="430" y="8"/>
                  </a:cxn>
                  <a:cxn ang="0">
                    <a:pos x="444" y="22"/>
                  </a:cxn>
                  <a:cxn ang="0">
                    <a:pos x="444" y="44"/>
                  </a:cxn>
                  <a:cxn ang="0">
                    <a:pos x="438" y="58"/>
                  </a:cxn>
                  <a:cxn ang="0">
                    <a:pos x="482" y="32"/>
                  </a:cxn>
                  <a:cxn ang="0">
                    <a:pos x="524" y="14"/>
                  </a:cxn>
                  <a:cxn ang="0">
                    <a:pos x="572" y="2"/>
                  </a:cxn>
                  <a:cxn ang="0">
                    <a:pos x="596" y="0"/>
                  </a:cxn>
                  <a:cxn ang="0">
                    <a:pos x="628" y="4"/>
                  </a:cxn>
                  <a:cxn ang="0">
                    <a:pos x="646" y="14"/>
                  </a:cxn>
                  <a:cxn ang="0">
                    <a:pos x="652" y="28"/>
                  </a:cxn>
                  <a:cxn ang="0">
                    <a:pos x="648" y="46"/>
                  </a:cxn>
                  <a:cxn ang="0">
                    <a:pos x="628" y="82"/>
                  </a:cxn>
                  <a:cxn ang="0">
                    <a:pos x="496" y="232"/>
                  </a:cxn>
                  <a:cxn ang="0">
                    <a:pos x="530" y="128"/>
                  </a:cxn>
                  <a:cxn ang="0">
                    <a:pos x="552" y="102"/>
                  </a:cxn>
                  <a:cxn ang="0">
                    <a:pos x="570" y="76"/>
                  </a:cxn>
                  <a:cxn ang="0">
                    <a:pos x="572" y="60"/>
                  </a:cxn>
                  <a:cxn ang="0">
                    <a:pos x="564" y="52"/>
                  </a:cxn>
                  <a:cxn ang="0">
                    <a:pos x="550" y="48"/>
                  </a:cxn>
                  <a:cxn ang="0">
                    <a:pos x="540" y="48"/>
                  </a:cxn>
                  <a:cxn ang="0">
                    <a:pos x="494" y="56"/>
                  </a:cxn>
                  <a:cxn ang="0">
                    <a:pos x="442" y="82"/>
                  </a:cxn>
                  <a:cxn ang="0">
                    <a:pos x="422" y="96"/>
                  </a:cxn>
                  <a:cxn ang="0">
                    <a:pos x="388" y="128"/>
                  </a:cxn>
                  <a:cxn ang="0">
                    <a:pos x="298" y="232"/>
                  </a:cxn>
                  <a:cxn ang="0">
                    <a:pos x="334" y="122"/>
                  </a:cxn>
                  <a:cxn ang="0">
                    <a:pos x="354" y="98"/>
                  </a:cxn>
                  <a:cxn ang="0">
                    <a:pos x="366" y="74"/>
                  </a:cxn>
                  <a:cxn ang="0">
                    <a:pos x="366" y="58"/>
                  </a:cxn>
                  <a:cxn ang="0">
                    <a:pos x="360" y="52"/>
                  </a:cxn>
                  <a:cxn ang="0">
                    <a:pos x="336" y="48"/>
                  </a:cxn>
                  <a:cxn ang="0">
                    <a:pos x="324" y="48"/>
                  </a:cxn>
                  <a:cxn ang="0">
                    <a:pos x="284" y="58"/>
                  </a:cxn>
                  <a:cxn ang="0">
                    <a:pos x="234" y="86"/>
                  </a:cxn>
                  <a:cxn ang="0">
                    <a:pos x="210" y="106"/>
                  </a:cxn>
                  <a:cxn ang="0">
                    <a:pos x="172" y="144"/>
                  </a:cxn>
                  <a:cxn ang="0">
                    <a:pos x="56" y="288"/>
                  </a:cxn>
                  <a:cxn ang="0">
                    <a:pos x="222" y="8"/>
                  </a:cxn>
                </a:cxnLst>
                <a:rect l="0" t="0" r="r" b="b"/>
                <a:pathLst>
                  <a:path w="652" h="288">
                    <a:moveTo>
                      <a:pt x="222" y="8"/>
                    </a:moveTo>
                    <a:lnTo>
                      <a:pt x="276" y="8"/>
                    </a:lnTo>
                    <a:lnTo>
                      <a:pt x="240" y="54"/>
                    </a:lnTo>
                    <a:lnTo>
                      <a:pt x="240" y="54"/>
                    </a:lnTo>
                    <a:lnTo>
                      <a:pt x="240" y="54"/>
                    </a:lnTo>
                    <a:lnTo>
                      <a:pt x="274" y="32"/>
                    </a:lnTo>
                    <a:lnTo>
                      <a:pt x="292" y="24"/>
                    </a:lnTo>
                    <a:lnTo>
                      <a:pt x="312" y="16"/>
                    </a:lnTo>
                    <a:lnTo>
                      <a:pt x="330" y="10"/>
                    </a:lnTo>
                    <a:lnTo>
                      <a:pt x="350" y="4"/>
                    </a:lnTo>
                    <a:lnTo>
                      <a:pt x="370" y="2"/>
                    </a:lnTo>
                    <a:lnTo>
                      <a:pt x="388" y="0"/>
                    </a:lnTo>
                    <a:lnTo>
                      <a:pt x="388" y="0"/>
                    </a:lnTo>
                    <a:lnTo>
                      <a:pt x="406" y="0"/>
                    </a:lnTo>
                    <a:lnTo>
                      <a:pt x="420" y="4"/>
                    </a:lnTo>
                    <a:lnTo>
                      <a:pt x="430" y="8"/>
                    </a:lnTo>
                    <a:lnTo>
                      <a:pt x="438" y="14"/>
                    </a:lnTo>
                    <a:lnTo>
                      <a:pt x="444" y="22"/>
                    </a:lnTo>
                    <a:lnTo>
                      <a:pt x="446" y="32"/>
                    </a:lnTo>
                    <a:lnTo>
                      <a:pt x="444" y="44"/>
                    </a:lnTo>
                    <a:lnTo>
                      <a:pt x="438" y="58"/>
                    </a:lnTo>
                    <a:lnTo>
                      <a:pt x="438" y="58"/>
                    </a:lnTo>
                    <a:lnTo>
                      <a:pt x="466" y="42"/>
                    </a:lnTo>
                    <a:lnTo>
                      <a:pt x="482" y="32"/>
                    </a:lnTo>
                    <a:lnTo>
                      <a:pt x="502" y="22"/>
                    </a:lnTo>
                    <a:lnTo>
                      <a:pt x="524" y="14"/>
                    </a:lnTo>
                    <a:lnTo>
                      <a:pt x="548" y="6"/>
                    </a:lnTo>
                    <a:lnTo>
                      <a:pt x="572" y="2"/>
                    </a:lnTo>
                    <a:lnTo>
                      <a:pt x="596" y="0"/>
                    </a:lnTo>
                    <a:lnTo>
                      <a:pt x="596" y="0"/>
                    </a:lnTo>
                    <a:lnTo>
                      <a:pt x="614" y="2"/>
                    </a:lnTo>
                    <a:lnTo>
                      <a:pt x="628" y="4"/>
                    </a:lnTo>
                    <a:lnTo>
                      <a:pt x="638" y="8"/>
                    </a:lnTo>
                    <a:lnTo>
                      <a:pt x="646" y="14"/>
                    </a:lnTo>
                    <a:lnTo>
                      <a:pt x="650" y="20"/>
                    </a:lnTo>
                    <a:lnTo>
                      <a:pt x="652" y="28"/>
                    </a:lnTo>
                    <a:lnTo>
                      <a:pt x="652" y="38"/>
                    </a:lnTo>
                    <a:lnTo>
                      <a:pt x="648" y="46"/>
                    </a:lnTo>
                    <a:lnTo>
                      <a:pt x="640" y="64"/>
                    </a:lnTo>
                    <a:lnTo>
                      <a:pt x="628" y="82"/>
                    </a:lnTo>
                    <a:lnTo>
                      <a:pt x="606" y="110"/>
                    </a:lnTo>
                    <a:lnTo>
                      <a:pt x="496" y="232"/>
                    </a:lnTo>
                    <a:lnTo>
                      <a:pt x="440" y="232"/>
                    </a:lnTo>
                    <a:lnTo>
                      <a:pt x="530" y="128"/>
                    </a:lnTo>
                    <a:lnTo>
                      <a:pt x="530" y="128"/>
                    </a:lnTo>
                    <a:lnTo>
                      <a:pt x="552" y="102"/>
                    </a:lnTo>
                    <a:lnTo>
                      <a:pt x="562" y="90"/>
                    </a:lnTo>
                    <a:lnTo>
                      <a:pt x="570" y="76"/>
                    </a:lnTo>
                    <a:lnTo>
                      <a:pt x="572" y="66"/>
                    </a:lnTo>
                    <a:lnTo>
                      <a:pt x="572" y="60"/>
                    </a:lnTo>
                    <a:lnTo>
                      <a:pt x="568" y="56"/>
                    </a:lnTo>
                    <a:lnTo>
                      <a:pt x="564" y="52"/>
                    </a:lnTo>
                    <a:lnTo>
                      <a:pt x="558" y="50"/>
                    </a:lnTo>
                    <a:lnTo>
                      <a:pt x="550" y="48"/>
                    </a:lnTo>
                    <a:lnTo>
                      <a:pt x="540" y="48"/>
                    </a:lnTo>
                    <a:lnTo>
                      <a:pt x="540" y="48"/>
                    </a:lnTo>
                    <a:lnTo>
                      <a:pt x="518" y="50"/>
                    </a:lnTo>
                    <a:lnTo>
                      <a:pt x="494" y="56"/>
                    </a:lnTo>
                    <a:lnTo>
                      <a:pt x="468" y="68"/>
                    </a:lnTo>
                    <a:lnTo>
                      <a:pt x="442" y="82"/>
                    </a:lnTo>
                    <a:lnTo>
                      <a:pt x="442" y="82"/>
                    </a:lnTo>
                    <a:lnTo>
                      <a:pt x="422" y="96"/>
                    </a:lnTo>
                    <a:lnTo>
                      <a:pt x="404" y="112"/>
                    </a:lnTo>
                    <a:lnTo>
                      <a:pt x="388" y="128"/>
                    </a:lnTo>
                    <a:lnTo>
                      <a:pt x="372" y="144"/>
                    </a:lnTo>
                    <a:lnTo>
                      <a:pt x="298" y="232"/>
                    </a:lnTo>
                    <a:lnTo>
                      <a:pt x="242" y="232"/>
                    </a:lnTo>
                    <a:lnTo>
                      <a:pt x="334" y="122"/>
                    </a:lnTo>
                    <a:lnTo>
                      <a:pt x="334" y="122"/>
                    </a:lnTo>
                    <a:lnTo>
                      <a:pt x="354" y="98"/>
                    </a:lnTo>
                    <a:lnTo>
                      <a:pt x="362" y="86"/>
                    </a:lnTo>
                    <a:lnTo>
                      <a:pt x="366" y="74"/>
                    </a:lnTo>
                    <a:lnTo>
                      <a:pt x="368" y="64"/>
                    </a:lnTo>
                    <a:lnTo>
                      <a:pt x="366" y="58"/>
                    </a:lnTo>
                    <a:lnTo>
                      <a:pt x="364" y="56"/>
                    </a:lnTo>
                    <a:lnTo>
                      <a:pt x="360" y="52"/>
                    </a:lnTo>
                    <a:lnTo>
                      <a:pt x="354" y="50"/>
                    </a:lnTo>
                    <a:lnTo>
                      <a:pt x="336" y="48"/>
                    </a:lnTo>
                    <a:lnTo>
                      <a:pt x="336" y="48"/>
                    </a:lnTo>
                    <a:lnTo>
                      <a:pt x="324" y="48"/>
                    </a:lnTo>
                    <a:lnTo>
                      <a:pt x="310" y="50"/>
                    </a:lnTo>
                    <a:lnTo>
                      <a:pt x="284" y="58"/>
                    </a:lnTo>
                    <a:lnTo>
                      <a:pt x="258" y="70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10" y="106"/>
                    </a:lnTo>
                    <a:lnTo>
                      <a:pt x="190" y="124"/>
                    </a:lnTo>
                    <a:lnTo>
                      <a:pt x="172" y="144"/>
                    </a:lnTo>
                    <a:lnTo>
                      <a:pt x="154" y="164"/>
                    </a:lnTo>
                    <a:lnTo>
                      <a:pt x="56" y="288"/>
                    </a:lnTo>
                    <a:lnTo>
                      <a:pt x="0" y="288"/>
                    </a:lnTo>
                    <a:lnTo>
                      <a:pt x="222" y="8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" name="Freeform 14"/>
              <p:cNvSpPr>
                <a:spLocks/>
              </p:cNvSpPr>
              <p:nvPr/>
            </p:nvSpPr>
            <p:spPr bwMode="auto">
              <a:xfrm>
                <a:off x="6500826" y="5715016"/>
                <a:ext cx="793750" cy="962025"/>
              </a:xfrm>
              <a:custGeom>
                <a:avLst/>
                <a:gdLst/>
                <a:ahLst/>
                <a:cxnLst>
                  <a:cxn ang="0">
                    <a:pos x="214" y="110"/>
                  </a:cxn>
                  <a:cxn ang="0">
                    <a:pos x="142" y="58"/>
                  </a:cxn>
                  <a:cxn ang="0">
                    <a:pos x="92" y="34"/>
                  </a:cxn>
                  <a:cxn ang="0">
                    <a:pos x="76" y="30"/>
                  </a:cxn>
                  <a:cxn ang="0">
                    <a:pos x="64" y="34"/>
                  </a:cxn>
                  <a:cxn ang="0">
                    <a:pos x="58" y="44"/>
                  </a:cxn>
                  <a:cxn ang="0">
                    <a:pos x="58" y="58"/>
                  </a:cxn>
                  <a:cxn ang="0">
                    <a:pos x="72" y="100"/>
                  </a:cxn>
                  <a:cxn ang="0">
                    <a:pos x="104" y="160"/>
                  </a:cxn>
                  <a:cxn ang="0">
                    <a:pos x="156" y="236"/>
                  </a:cxn>
                  <a:cxn ang="0">
                    <a:pos x="222" y="322"/>
                  </a:cxn>
                  <a:cxn ang="0">
                    <a:pos x="258" y="366"/>
                  </a:cxn>
                  <a:cxn ang="0">
                    <a:pos x="326" y="442"/>
                  </a:cxn>
                  <a:cxn ang="0">
                    <a:pos x="384" y="498"/>
                  </a:cxn>
                  <a:cxn ang="0">
                    <a:pos x="430" y="532"/>
                  </a:cxn>
                  <a:cxn ang="0">
                    <a:pos x="456" y="544"/>
                  </a:cxn>
                  <a:cxn ang="0">
                    <a:pos x="468" y="544"/>
                  </a:cxn>
                  <a:cxn ang="0">
                    <a:pos x="476" y="538"/>
                  </a:cxn>
                  <a:cxn ang="0">
                    <a:pos x="480" y="524"/>
                  </a:cxn>
                  <a:cxn ang="0">
                    <a:pos x="476" y="492"/>
                  </a:cxn>
                  <a:cxn ang="0">
                    <a:pos x="454" y="426"/>
                  </a:cxn>
                  <a:cxn ang="0">
                    <a:pos x="434" y="380"/>
                  </a:cxn>
                  <a:cxn ang="0">
                    <a:pos x="482" y="486"/>
                  </a:cxn>
                  <a:cxn ang="0">
                    <a:pos x="498" y="544"/>
                  </a:cxn>
                  <a:cxn ang="0">
                    <a:pos x="500" y="570"/>
                  </a:cxn>
                  <a:cxn ang="0">
                    <a:pos x="496" y="590"/>
                  </a:cxn>
                  <a:cxn ang="0">
                    <a:pos x="486" y="602"/>
                  </a:cxn>
                  <a:cxn ang="0">
                    <a:pos x="470" y="606"/>
                  </a:cxn>
                  <a:cxn ang="0">
                    <a:pos x="448" y="604"/>
                  </a:cxn>
                  <a:cxn ang="0">
                    <a:pos x="410" y="586"/>
                  </a:cxn>
                  <a:cxn ang="0">
                    <a:pos x="342" y="536"/>
                  </a:cxn>
                  <a:cxn ang="0">
                    <a:pos x="264" y="460"/>
                  </a:cxn>
                  <a:cxn ang="0">
                    <a:pos x="176" y="360"/>
                  </a:cxn>
                  <a:cxn ang="0">
                    <a:pos x="132" y="306"/>
                  </a:cxn>
                  <a:cxn ang="0">
                    <a:pos x="66" y="206"/>
                  </a:cxn>
                  <a:cxn ang="0">
                    <a:pos x="22" y="120"/>
                  </a:cxn>
                  <a:cxn ang="0">
                    <a:pos x="2" y="56"/>
                  </a:cxn>
                  <a:cxn ang="0">
                    <a:pos x="0" y="32"/>
                  </a:cxn>
                  <a:cxn ang="0">
                    <a:pos x="6" y="14"/>
                  </a:cxn>
                  <a:cxn ang="0">
                    <a:pos x="16" y="2"/>
                  </a:cxn>
                  <a:cxn ang="0">
                    <a:pos x="34" y="0"/>
                  </a:cxn>
                  <a:cxn ang="0">
                    <a:pos x="58" y="4"/>
                  </a:cxn>
                  <a:cxn ang="0">
                    <a:pos x="88" y="16"/>
                  </a:cxn>
                  <a:cxn ang="0">
                    <a:pos x="166" y="70"/>
                  </a:cxn>
                  <a:cxn ang="0">
                    <a:pos x="214" y="110"/>
                  </a:cxn>
                </a:cxnLst>
                <a:rect l="0" t="0" r="r" b="b"/>
                <a:pathLst>
                  <a:path w="500" h="606">
                    <a:moveTo>
                      <a:pt x="214" y="110"/>
                    </a:moveTo>
                    <a:lnTo>
                      <a:pt x="214" y="110"/>
                    </a:lnTo>
                    <a:lnTo>
                      <a:pt x="174" y="80"/>
                    </a:lnTo>
                    <a:lnTo>
                      <a:pt x="142" y="58"/>
                    </a:lnTo>
                    <a:lnTo>
                      <a:pt x="114" y="42"/>
                    </a:lnTo>
                    <a:lnTo>
                      <a:pt x="92" y="34"/>
                    </a:lnTo>
                    <a:lnTo>
                      <a:pt x="82" y="32"/>
                    </a:lnTo>
                    <a:lnTo>
                      <a:pt x="76" y="30"/>
                    </a:lnTo>
                    <a:lnTo>
                      <a:pt x="70" y="32"/>
                    </a:lnTo>
                    <a:lnTo>
                      <a:pt x="64" y="34"/>
                    </a:lnTo>
                    <a:lnTo>
                      <a:pt x="60" y="38"/>
                    </a:lnTo>
                    <a:lnTo>
                      <a:pt x="58" y="44"/>
                    </a:lnTo>
                    <a:lnTo>
                      <a:pt x="58" y="50"/>
                    </a:lnTo>
                    <a:lnTo>
                      <a:pt x="58" y="58"/>
                    </a:lnTo>
                    <a:lnTo>
                      <a:pt x="62" y="76"/>
                    </a:lnTo>
                    <a:lnTo>
                      <a:pt x="72" y="100"/>
                    </a:lnTo>
                    <a:lnTo>
                      <a:pt x="86" y="128"/>
                    </a:lnTo>
                    <a:lnTo>
                      <a:pt x="104" y="160"/>
                    </a:lnTo>
                    <a:lnTo>
                      <a:pt x="128" y="196"/>
                    </a:lnTo>
                    <a:lnTo>
                      <a:pt x="156" y="236"/>
                    </a:lnTo>
                    <a:lnTo>
                      <a:pt x="186" y="278"/>
                    </a:lnTo>
                    <a:lnTo>
                      <a:pt x="222" y="322"/>
                    </a:lnTo>
                    <a:lnTo>
                      <a:pt x="222" y="322"/>
                    </a:lnTo>
                    <a:lnTo>
                      <a:pt x="258" y="366"/>
                    </a:lnTo>
                    <a:lnTo>
                      <a:pt x="294" y="406"/>
                    </a:lnTo>
                    <a:lnTo>
                      <a:pt x="326" y="442"/>
                    </a:lnTo>
                    <a:lnTo>
                      <a:pt x="356" y="472"/>
                    </a:lnTo>
                    <a:lnTo>
                      <a:pt x="384" y="498"/>
                    </a:lnTo>
                    <a:lnTo>
                      <a:pt x="408" y="518"/>
                    </a:lnTo>
                    <a:lnTo>
                      <a:pt x="430" y="532"/>
                    </a:lnTo>
                    <a:lnTo>
                      <a:pt x="448" y="542"/>
                    </a:lnTo>
                    <a:lnTo>
                      <a:pt x="456" y="544"/>
                    </a:lnTo>
                    <a:lnTo>
                      <a:pt x="462" y="544"/>
                    </a:lnTo>
                    <a:lnTo>
                      <a:pt x="468" y="544"/>
                    </a:lnTo>
                    <a:lnTo>
                      <a:pt x="472" y="542"/>
                    </a:lnTo>
                    <a:lnTo>
                      <a:pt x="476" y="538"/>
                    </a:lnTo>
                    <a:lnTo>
                      <a:pt x="478" y="532"/>
                    </a:lnTo>
                    <a:lnTo>
                      <a:pt x="480" y="524"/>
                    </a:lnTo>
                    <a:lnTo>
                      <a:pt x="480" y="516"/>
                    </a:lnTo>
                    <a:lnTo>
                      <a:pt x="476" y="492"/>
                    </a:lnTo>
                    <a:lnTo>
                      <a:pt x="468" y="462"/>
                    </a:lnTo>
                    <a:lnTo>
                      <a:pt x="454" y="426"/>
                    </a:lnTo>
                    <a:lnTo>
                      <a:pt x="434" y="380"/>
                    </a:lnTo>
                    <a:lnTo>
                      <a:pt x="434" y="380"/>
                    </a:lnTo>
                    <a:lnTo>
                      <a:pt x="462" y="438"/>
                    </a:lnTo>
                    <a:lnTo>
                      <a:pt x="482" y="486"/>
                    </a:lnTo>
                    <a:lnTo>
                      <a:pt x="494" y="526"/>
                    </a:lnTo>
                    <a:lnTo>
                      <a:pt x="498" y="544"/>
                    </a:lnTo>
                    <a:lnTo>
                      <a:pt x="500" y="558"/>
                    </a:lnTo>
                    <a:lnTo>
                      <a:pt x="500" y="570"/>
                    </a:lnTo>
                    <a:lnTo>
                      <a:pt x="498" y="582"/>
                    </a:lnTo>
                    <a:lnTo>
                      <a:pt x="496" y="590"/>
                    </a:lnTo>
                    <a:lnTo>
                      <a:pt x="492" y="598"/>
                    </a:lnTo>
                    <a:lnTo>
                      <a:pt x="486" y="602"/>
                    </a:lnTo>
                    <a:lnTo>
                      <a:pt x="478" y="606"/>
                    </a:lnTo>
                    <a:lnTo>
                      <a:pt x="470" y="606"/>
                    </a:lnTo>
                    <a:lnTo>
                      <a:pt x="460" y="606"/>
                    </a:lnTo>
                    <a:lnTo>
                      <a:pt x="448" y="604"/>
                    </a:lnTo>
                    <a:lnTo>
                      <a:pt x="436" y="600"/>
                    </a:lnTo>
                    <a:lnTo>
                      <a:pt x="410" y="586"/>
                    </a:lnTo>
                    <a:lnTo>
                      <a:pt x="378" y="564"/>
                    </a:lnTo>
                    <a:lnTo>
                      <a:pt x="342" y="536"/>
                    </a:lnTo>
                    <a:lnTo>
                      <a:pt x="304" y="502"/>
                    </a:lnTo>
                    <a:lnTo>
                      <a:pt x="264" y="460"/>
                    </a:lnTo>
                    <a:lnTo>
                      <a:pt x="220" y="414"/>
                    </a:lnTo>
                    <a:lnTo>
                      <a:pt x="176" y="360"/>
                    </a:lnTo>
                    <a:lnTo>
                      <a:pt x="176" y="360"/>
                    </a:lnTo>
                    <a:lnTo>
                      <a:pt x="132" y="306"/>
                    </a:lnTo>
                    <a:lnTo>
                      <a:pt x="96" y="254"/>
                    </a:lnTo>
                    <a:lnTo>
                      <a:pt x="66" y="206"/>
                    </a:lnTo>
                    <a:lnTo>
                      <a:pt x="40" y="160"/>
                    </a:lnTo>
                    <a:lnTo>
                      <a:pt x="22" y="120"/>
                    </a:lnTo>
                    <a:lnTo>
                      <a:pt x="8" y="86"/>
                    </a:lnTo>
                    <a:lnTo>
                      <a:pt x="2" y="56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2" y="22"/>
                    </a:lnTo>
                    <a:lnTo>
                      <a:pt x="6" y="14"/>
                    </a:lnTo>
                    <a:lnTo>
                      <a:pt x="10" y="8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8" y="4"/>
                    </a:lnTo>
                    <a:lnTo>
                      <a:pt x="72" y="8"/>
                    </a:lnTo>
                    <a:lnTo>
                      <a:pt x="88" y="16"/>
                    </a:lnTo>
                    <a:lnTo>
                      <a:pt x="124" y="38"/>
                    </a:lnTo>
                    <a:lnTo>
                      <a:pt x="166" y="70"/>
                    </a:lnTo>
                    <a:lnTo>
                      <a:pt x="214" y="110"/>
                    </a:lnTo>
                    <a:lnTo>
                      <a:pt x="214" y="110"/>
                    </a:lnTo>
                    <a:close/>
                  </a:path>
                </a:pathLst>
              </a:custGeom>
              <a:solidFill>
                <a:srgbClr val="FD34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0" name="Freeform 15"/>
              <p:cNvSpPr>
                <a:spLocks/>
              </p:cNvSpPr>
              <p:nvPr/>
            </p:nvSpPr>
            <p:spPr bwMode="auto">
              <a:xfrm>
                <a:off x="6570676" y="5988066"/>
                <a:ext cx="473075" cy="466725"/>
              </a:xfrm>
              <a:custGeom>
                <a:avLst/>
                <a:gdLst/>
                <a:ahLst/>
                <a:cxnLst>
                  <a:cxn ang="0">
                    <a:pos x="236" y="0"/>
                  </a:cxn>
                  <a:cxn ang="0">
                    <a:pos x="298" y="0"/>
                  </a:cxn>
                  <a:cxn ang="0">
                    <a:pos x="66" y="294"/>
                  </a:cxn>
                  <a:cxn ang="0">
                    <a:pos x="0" y="294"/>
                  </a:cxn>
                  <a:cxn ang="0">
                    <a:pos x="236" y="0"/>
                  </a:cxn>
                </a:cxnLst>
                <a:rect l="0" t="0" r="r" b="b"/>
                <a:pathLst>
                  <a:path w="298" h="294">
                    <a:moveTo>
                      <a:pt x="236" y="0"/>
                    </a:moveTo>
                    <a:lnTo>
                      <a:pt x="298" y="0"/>
                    </a:lnTo>
                    <a:lnTo>
                      <a:pt x="66" y="294"/>
                    </a:lnTo>
                    <a:lnTo>
                      <a:pt x="0" y="294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FD34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17" name="TextBox 16"/>
            <p:cNvSpPr txBox="1"/>
            <p:nvPr userDrawn="1"/>
          </p:nvSpPr>
          <p:spPr>
            <a:xfrm>
              <a:off x="7286644" y="6572272"/>
              <a:ext cx="7858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</a:rPr>
                <a:t>㈜엑셈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54D2-5256-4A4C-9730-CCDF3AFC8B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43240" y="6540365"/>
            <a:ext cx="3071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Copyright. 2001-2008 </a:t>
            </a:r>
            <a:r>
              <a:rPr lang="en-US" altLang="ko-KR" sz="1000" b="1" dirty="0" smtClean="0"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EXEM</a:t>
            </a:r>
            <a:r>
              <a:rPr lang="en-US" altLang="ko-KR" sz="1000" b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 all rights reserved</a:t>
            </a:r>
            <a:endParaRPr lang="ko-KR" altLang="en-US" sz="1000" b="1" dirty="0">
              <a:solidFill>
                <a:schemeClr val="bg1"/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6540365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Practical Internals in Oracle 11</a:t>
            </a:r>
            <a:r>
              <a:rPr lang="en-US" altLang="ko-KR" sz="1000" b="1" i="1" dirty="0" smtClean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g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just" defTabSz="914400" rtl="0" eaLnBrk="1" latinLnBrk="1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star@ex-em.com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1714489"/>
            <a:ext cx="8572560" cy="1885962"/>
          </a:xfrm>
        </p:spPr>
        <p:txBody>
          <a:bodyPr/>
          <a:lstStyle/>
          <a:p>
            <a:pPr algn="ctr"/>
            <a:r>
              <a:rPr lang="en-US" altLang="ko-KR" sz="4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Practical Internals in Oracle 11</a:t>
            </a:r>
            <a:r>
              <a:rPr lang="en-US" altLang="ko-KR" sz="4000" i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g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2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Result Cache</a:t>
            </a:r>
            <a:endParaRPr lang="ko-KR" altLang="en-US" sz="3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71692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최 영 준</a:t>
            </a:r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ko-KR" altLang="en-US" sz="2000" dirty="0" smtClean="0"/>
              <a:t>교육</a:t>
            </a:r>
            <a:r>
              <a:rPr lang="en-US" altLang="ko-KR" sz="2000" dirty="0" smtClean="0"/>
              <a:t>/</a:t>
            </a:r>
            <a:r>
              <a:rPr lang="ko-KR" altLang="en-US" sz="2000" dirty="0" smtClean="0"/>
              <a:t>컨텐츠 책임 컨설턴트</a:t>
            </a:r>
            <a:endParaRPr lang="en-US" altLang="ko-KR" sz="2000" dirty="0" smtClean="0"/>
          </a:p>
          <a:p>
            <a:r>
              <a:rPr lang="en-US" altLang="ko-KR" sz="2000" dirty="0" smtClean="0">
                <a:hlinkClick r:id="rId2"/>
              </a:rPr>
              <a:t>bstar@ex-em.com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㈜엑셈</a:t>
            </a:r>
            <a:endParaRPr lang="en-US" altLang="ko-KR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SQL </a:t>
            </a:r>
            <a:r>
              <a:rPr lang="ko-KR" altLang="en-US" sz="2400" dirty="0" smtClean="0"/>
              <a:t>실행결과 캐싱 </a:t>
            </a:r>
            <a:r>
              <a:rPr lang="en-US" altLang="ko-KR" sz="2400" dirty="0" smtClean="0"/>
              <a:t>- Manual</a:t>
            </a:r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43438" y="1500174"/>
            <a:ext cx="4357718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2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</a:t>
            </a:r>
            <a:r>
              <a:rPr lang="en-US" altLang="ko-KR" sz="1200" dirty="0" smtClean="0">
                <a:solidFill>
                  <a:schemeClr val="bg1"/>
                </a:solidFill>
              </a:rPr>
              <a:t>department_id , max(salary) FROM    employees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GROUP BY department_id  ;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6" name="그룹 6"/>
          <p:cNvGrpSpPr/>
          <p:nvPr/>
        </p:nvGrpSpPr>
        <p:grpSpPr>
          <a:xfrm>
            <a:off x="1214414" y="2428868"/>
            <a:ext cx="2571768" cy="1285884"/>
            <a:chOff x="4929190" y="6143644"/>
            <a:chExt cx="2286016" cy="1143008"/>
          </a:xfrm>
        </p:grpSpPr>
        <p:grpSp>
          <p:nvGrpSpPr>
            <p:cNvPr id="7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36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2" name="직사각형 1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1" name="그룹 44"/>
          <p:cNvGrpSpPr/>
          <p:nvPr/>
        </p:nvGrpSpPr>
        <p:grpSpPr>
          <a:xfrm>
            <a:off x="1071538" y="2571744"/>
            <a:ext cx="2571768" cy="1285884"/>
            <a:chOff x="4929190" y="6143644"/>
            <a:chExt cx="2286016" cy="1143008"/>
          </a:xfrm>
        </p:grpSpPr>
        <p:grpSp>
          <p:nvGrpSpPr>
            <p:cNvPr id="44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66" name="직사각형 6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6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58" name="직사각형 5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7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50" name="직사각형 4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8" name="그룹 81"/>
          <p:cNvGrpSpPr/>
          <p:nvPr/>
        </p:nvGrpSpPr>
        <p:grpSpPr>
          <a:xfrm>
            <a:off x="928662" y="2714620"/>
            <a:ext cx="2571768" cy="1285884"/>
            <a:chOff x="4929190" y="6143644"/>
            <a:chExt cx="2286016" cy="1143008"/>
          </a:xfrm>
        </p:grpSpPr>
        <p:grpSp>
          <p:nvGrpSpPr>
            <p:cNvPr id="49" name="그룹 82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11" name="직사각형 11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2" name="그룹 83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3" name="직사각형 102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3" name="그룹 84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5" name="직사각형 9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4" name="그룹 8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48" name="직사각형 147"/>
          <p:cNvSpPr/>
          <p:nvPr/>
        </p:nvSpPr>
        <p:spPr>
          <a:xfrm>
            <a:off x="2393141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직사각형 148"/>
          <p:cNvSpPr/>
          <p:nvPr/>
        </p:nvSpPr>
        <p:spPr>
          <a:xfrm>
            <a:off x="2714612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3036083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1428728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2071670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직사각형 152"/>
          <p:cNvSpPr/>
          <p:nvPr/>
        </p:nvSpPr>
        <p:spPr>
          <a:xfrm>
            <a:off x="1750199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직사각형 153"/>
          <p:cNvSpPr/>
          <p:nvPr/>
        </p:nvSpPr>
        <p:spPr>
          <a:xfrm>
            <a:off x="785786" y="4595939"/>
            <a:ext cx="321471" cy="321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직사각형 154"/>
          <p:cNvSpPr/>
          <p:nvPr/>
        </p:nvSpPr>
        <p:spPr>
          <a:xfrm>
            <a:off x="785786" y="4238749"/>
            <a:ext cx="321471" cy="321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5" name="그룹 120"/>
          <p:cNvGrpSpPr/>
          <p:nvPr/>
        </p:nvGrpSpPr>
        <p:grpSpPr>
          <a:xfrm>
            <a:off x="785786" y="3500438"/>
            <a:ext cx="2571768" cy="321471"/>
            <a:chOff x="4929190" y="7000900"/>
            <a:chExt cx="2286016" cy="285752"/>
          </a:xfrm>
        </p:grpSpPr>
        <p:sp>
          <p:nvSpPr>
            <p:cNvPr id="140" name="직사각형 139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그룹 121"/>
          <p:cNvGrpSpPr/>
          <p:nvPr/>
        </p:nvGrpSpPr>
        <p:grpSpPr>
          <a:xfrm>
            <a:off x="785786" y="3178967"/>
            <a:ext cx="2571768" cy="321471"/>
            <a:chOff x="4929190" y="7000900"/>
            <a:chExt cx="2286016" cy="285752"/>
          </a:xfrm>
        </p:grpSpPr>
        <p:sp>
          <p:nvSpPr>
            <p:cNvPr id="132" name="직사각형 131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9" name="그룹 122"/>
          <p:cNvGrpSpPr/>
          <p:nvPr/>
        </p:nvGrpSpPr>
        <p:grpSpPr>
          <a:xfrm>
            <a:off x="785786" y="2857496"/>
            <a:ext cx="2571768" cy="321471"/>
            <a:chOff x="4929190" y="7000900"/>
            <a:chExt cx="2286016" cy="285752"/>
          </a:xfrm>
        </p:grpSpPr>
        <p:sp>
          <p:nvSpPr>
            <p:cNvPr id="124" name="직사각형 123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1500166" y="164305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15008" y="2643182"/>
            <a:ext cx="2214578" cy="2400657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DEPARTMENT_ID  MAX(SALARY)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------------------  ----------------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100             12000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30              11000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                  7000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20              13000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70              10000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90              24000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110             12000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50               8200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40               6500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80             14000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10              4400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60               9000</a:t>
            </a:r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12 rows selected…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9" name="아래쪽 화살표 158"/>
          <p:cNvSpPr/>
          <p:nvPr/>
        </p:nvSpPr>
        <p:spPr>
          <a:xfrm>
            <a:off x="6572264" y="2214554"/>
            <a:ext cx="500066" cy="3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/>
          <p:cNvSpPr txBox="1"/>
          <p:nvPr/>
        </p:nvSpPr>
        <p:spPr>
          <a:xfrm>
            <a:off x="1214414" y="421481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Dependency - employees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214414" y="457200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– 12 rows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28596" y="5143512"/>
            <a:ext cx="8286808" cy="1200329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TYPE	STATUS	NAME	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                 CREATION_TIMESTAMP      BLOCK_COUNT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-------------  -----------    ----------------------------------------------   ----------------------------    ------------------</a:t>
            </a:r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Dependency	Published	BSTAR.EMPLOYEES	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2008-03-13 </a:t>
            </a:r>
            <a:r>
              <a:rPr lang="ko-KR" altLang="en-US" sz="1200" dirty="0" smtClean="0">
                <a:solidFill>
                  <a:schemeClr val="bg1"/>
                </a:solidFill>
              </a:rPr>
              <a:t>오후</a:t>
            </a:r>
            <a:r>
              <a:rPr lang="en-US" altLang="ko-KR" sz="1200" dirty="0" smtClean="0">
                <a:solidFill>
                  <a:schemeClr val="bg1"/>
                </a:solidFill>
              </a:rPr>
              <a:t> 3:31:27             </a:t>
            </a:r>
            <a:r>
              <a:rPr lang="en-US" altLang="ko-KR" sz="1200" dirty="0">
                <a:solidFill>
                  <a:schemeClr val="bg1"/>
                </a:solidFill>
              </a:rPr>
              <a:t>	</a:t>
            </a:r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Result	Published	select /*+ result_cache */ department_id , </a:t>
            </a:r>
            <a:r>
              <a:rPr lang="en-US" altLang="ko-KR" sz="1200" dirty="0" smtClean="0">
                <a:solidFill>
                  <a:schemeClr val="bg1"/>
                </a:solidFill>
              </a:rPr>
              <a:t>  2008-03-13 </a:t>
            </a:r>
            <a:r>
              <a:rPr lang="ko-KR" altLang="en-US" sz="1200" dirty="0" smtClean="0">
                <a:solidFill>
                  <a:schemeClr val="bg1"/>
                </a:solidFill>
              </a:rPr>
              <a:t>오후</a:t>
            </a:r>
            <a:r>
              <a:rPr lang="en-US" altLang="ko-KR" sz="1200" dirty="0" smtClean="0">
                <a:solidFill>
                  <a:schemeClr val="bg1"/>
                </a:solidFill>
              </a:rPr>
              <a:t> 3:31:27	1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          max(salary</a:t>
            </a:r>
            <a:r>
              <a:rPr lang="en-US" altLang="ko-KR" sz="1200" dirty="0">
                <a:solidFill>
                  <a:schemeClr val="bg1"/>
                </a:solidFill>
              </a:rPr>
              <a:t>) from employees group by 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          department_id</a:t>
            </a:r>
            <a:r>
              <a:rPr lang="en-US" altLang="ko-KR" sz="1200" dirty="0">
                <a:solidFill>
                  <a:schemeClr val="bg1"/>
                </a:solidFill>
              </a:rPr>
              <a:t>		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SQL </a:t>
            </a:r>
            <a:r>
              <a:rPr lang="ko-KR" altLang="en-US" sz="2400" dirty="0" smtClean="0"/>
              <a:t>실행결과 캐싱 </a:t>
            </a:r>
            <a:r>
              <a:rPr lang="en-US" altLang="ko-KR" sz="2400" dirty="0" smtClean="0"/>
              <a:t>- Force</a:t>
            </a:r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43438" y="1500174"/>
            <a:ext cx="4357718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ALTER SESSION SET result_cache_mode=force;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SELECT   department_id , max(salary) FROM  employees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GROUP BY department_id ;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1214414" y="2428868"/>
            <a:ext cx="2571768" cy="1285884"/>
            <a:chOff x="4929190" y="6143644"/>
            <a:chExt cx="2286016" cy="1143008"/>
          </a:xfrm>
        </p:grpSpPr>
        <p:grpSp>
          <p:nvGrpSpPr>
            <p:cNvPr id="8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36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2" name="직사각형 1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5" name="그룹 44"/>
          <p:cNvGrpSpPr/>
          <p:nvPr/>
        </p:nvGrpSpPr>
        <p:grpSpPr>
          <a:xfrm>
            <a:off x="1071538" y="2571744"/>
            <a:ext cx="2571768" cy="1285884"/>
            <a:chOff x="4929190" y="6143644"/>
            <a:chExt cx="2286016" cy="1143008"/>
          </a:xfrm>
        </p:grpSpPr>
        <p:grpSp>
          <p:nvGrpSpPr>
            <p:cNvPr id="46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7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66" name="직사각형 6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8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58" name="직사각형 5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9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50" name="직사각형 4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82" name="그룹 81"/>
          <p:cNvGrpSpPr/>
          <p:nvPr/>
        </p:nvGrpSpPr>
        <p:grpSpPr>
          <a:xfrm>
            <a:off x="928662" y="2714620"/>
            <a:ext cx="2571768" cy="1285884"/>
            <a:chOff x="4929190" y="6143644"/>
            <a:chExt cx="2286016" cy="1143008"/>
          </a:xfrm>
        </p:grpSpPr>
        <p:grpSp>
          <p:nvGrpSpPr>
            <p:cNvPr id="83" name="그룹 82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11" name="직사각형 11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4" name="그룹 83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3" name="직사각형 102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5" name="그룹 84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5" name="직사각형 9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48" name="직사각형 147"/>
          <p:cNvSpPr/>
          <p:nvPr/>
        </p:nvSpPr>
        <p:spPr>
          <a:xfrm>
            <a:off x="2393141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직사각형 148"/>
          <p:cNvSpPr/>
          <p:nvPr/>
        </p:nvSpPr>
        <p:spPr>
          <a:xfrm>
            <a:off x="2714612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3036083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1428728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2071670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직사각형 152"/>
          <p:cNvSpPr/>
          <p:nvPr/>
        </p:nvSpPr>
        <p:spPr>
          <a:xfrm>
            <a:off x="1750199" y="3821909"/>
            <a:ext cx="321471" cy="32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직사각형 153"/>
          <p:cNvSpPr/>
          <p:nvPr/>
        </p:nvSpPr>
        <p:spPr>
          <a:xfrm>
            <a:off x="785786" y="4595939"/>
            <a:ext cx="321471" cy="321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직사각형 154"/>
          <p:cNvSpPr/>
          <p:nvPr/>
        </p:nvSpPr>
        <p:spPr>
          <a:xfrm>
            <a:off x="785786" y="4238749"/>
            <a:ext cx="321471" cy="32147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1" name="그룹 120"/>
          <p:cNvGrpSpPr/>
          <p:nvPr/>
        </p:nvGrpSpPr>
        <p:grpSpPr>
          <a:xfrm>
            <a:off x="785786" y="3500438"/>
            <a:ext cx="2571768" cy="321471"/>
            <a:chOff x="4929190" y="7000900"/>
            <a:chExt cx="2286016" cy="285752"/>
          </a:xfrm>
        </p:grpSpPr>
        <p:sp>
          <p:nvSpPr>
            <p:cNvPr id="140" name="직사각형 139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2" name="그룹 121"/>
          <p:cNvGrpSpPr/>
          <p:nvPr/>
        </p:nvGrpSpPr>
        <p:grpSpPr>
          <a:xfrm>
            <a:off x="785786" y="3178967"/>
            <a:ext cx="2571768" cy="321471"/>
            <a:chOff x="4929190" y="7000900"/>
            <a:chExt cx="2286016" cy="285752"/>
          </a:xfrm>
        </p:grpSpPr>
        <p:sp>
          <p:nvSpPr>
            <p:cNvPr id="132" name="직사각형 131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3" name="그룹 122"/>
          <p:cNvGrpSpPr/>
          <p:nvPr/>
        </p:nvGrpSpPr>
        <p:grpSpPr>
          <a:xfrm>
            <a:off x="785786" y="2857496"/>
            <a:ext cx="2571768" cy="321471"/>
            <a:chOff x="4929190" y="7000900"/>
            <a:chExt cx="2286016" cy="285752"/>
          </a:xfrm>
        </p:grpSpPr>
        <p:sp>
          <p:nvSpPr>
            <p:cNvPr id="124" name="직사각형 123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1500166" y="164305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715008" y="2643182"/>
            <a:ext cx="2214578" cy="2400657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DEPARTMENT_ID  MAX(SALARY)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------------------  ----------------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100             12000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30              11000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                  7000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20              13000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70              10000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90              24000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110             12000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50               8200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40               6500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80             14000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10              4400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           60               9000</a:t>
            </a:r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12 rows selected…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9" name="아래쪽 화살표 158"/>
          <p:cNvSpPr/>
          <p:nvPr/>
        </p:nvSpPr>
        <p:spPr>
          <a:xfrm>
            <a:off x="6572264" y="2214554"/>
            <a:ext cx="500066" cy="350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/>
          <p:cNvSpPr txBox="1"/>
          <p:nvPr/>
        </p:nvSpPr>
        <p:spPr>
          <a:xfrm>
            <a:off x="1214414" y="421481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Dependency - employees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214414" y="457200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– 12 rows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28596" y="5143512"/>
            <a:ext cx="8286808" cy="1015663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TYPE	STATUS	NAME	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                 CREATION_TIMESTAMP      BLOCK_COUNT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-------------  -----------    ----------------------------------------------   ----------------------------    ------------------</a:t>
            </a:r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Dependency	Published	BSTAR.EMPLOYEES	</a:t>
            </a:r>
            <a:r>
              <a:rPr lang="en-US" altLang="ko-KR" sz="1200" dirty="0" smtClean="0">
                <a:solidFill>
                  <a:schemeClr val="bg1"/>
                </a:solidFill>
              </a:rPr>
              <a:t>                       2008-03-13 </a:t>
            </a:r>
            <a:r>
              <a:rPr lang="ko-KR" altLang="en-US" sz="1200" dirty="0" smtClean="0">
                <a:solidFill>
                  <a:schemeClr val="bg1"/>
                </a:solidFill>
              </a:rPr>
              <a:t>오후</a:t>
            </a:r>
            <a:r>
              <a:rPr lang="en-US" altLang="ko-KR" sz="1200" dirty="0" smtClean="0">
                <a:solidFill>
                  <a:schemeClr val="bg1"/>
                </a:solidFill>
              </a:rPr>
              <a:t> 3:41:27             </a:t>
            </a:r>
            <a:r>
              <a:rPr lang="en-US" altLang="ko-KR" sz="1200" dirty="0">
                <a:solidFill>
                  <a:schemeClr val="bg1"/>
                </a:solidFill>
              </a:rPr>
              <a:t>	</a:t>
            </a:r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Result	Published	select </a:t>
            </a:r>
            <a:r>
              <a:rPr lang="en-US" altLang="ko-KR" sz="1200" dirty="0" smtClean="0">
                <a:solidFill>
                  <a:schemeClr val="bg1"/>
                </a:solidFill>
              </a:rPr>
              <a:t> department_id , max(salary) from     2008-03-13 </a:t>
            </a:r>
            <a:r>
              <a:rPr lang="ko-KR" altLang="en-US" sz="1200" dirty="0" smtClean="0">
                <a:solidFill>
                  <a:schemeClr val="bg1"/>
                </a:solidFill>
              </a:rPr>
              <a:t>오후</a:t>
            </a:r>
            <a:r>
              <a:rPr lang="en-US" altLang="ko-KR" sz="1200" dirty="0" smtClean="0">
                <a:solidFill>
                  <a:schemeClr val="bg1"/>
                </a:solidFill>
              </a:rPr>
              <a:t> 3:41:27	1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                                  employees </a:t>
            </a:r>
            <a:r>
              <a:rPr lang="en-US" altLang="ko-KR" sz="1200" dirty="0">
                <a:solidFill>
                  <a:schemeClr val="bg1"/>
                </a:solidFill>
              </a:rPr>
              <a:t>group by </a:t>
            </a:r>
            <a:r>
              <a:rPr lang="en-US" altLang="ko-KR" sz="1200" dirty="0" smtClean="0">
                <a:solidFill>
                  <a:schemeClr val="bg1"/>
                </a:solidFill>
              </a:rPr>
              <a:t>department_id</a:t>
            </a:r>
            <a:r>
              <a:rPr lang="en-US" altLang="ko-KR" sz="1200" dirty="0">
                <a:solidFill>
                  <a:schemeClr val="bg1"/>
                </a:solidFill>
              </a:rPr>
              <a:t>		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Result cache </a:t>
            </a:r>
            <a:r>
              <a:rPr lang="ko-KR" altLang="en-US" dirty="0" smtClean="0"/>
              <a:t>데이터 공유</a:t>
            </a:r>
            <a:endParaRPr lang="en-US" altLang="ko-KR" dirty="0" smtClean="0"/>
          </a:p>
          <a:p>
            <a:endParaRPr lang="en-US" altLang="ko-KR" sz="2400" dirty="0" smtClean="0"/>
          </a:p>
          <a:p>
            <a:pPr lvl="1"/>
            <a:r>
              <a:rPr lang="ko-KR" altLang="en-US" dirty="0" smtClean="0"/>
              <a:t>캐시 되어 있는 </a:t>
            </a:r>
            <a:r>
              <a:rPr lang="en-US" altLang="ko-KR" dirty="0" smtClean="0"/>
              <a:t>SQL</a:t>
            </a:r>
            <a:r>
              <a:rPr lang="ko-KR" altLang="en-US" dirty="0" smtClean="0"/>
              <a:t>문의 대소문자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공백은 구별하지 않음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칼럼개수 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바인드 변수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세션환경 변수가 동일하면 데이터 공유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읽기 일관성을 보장하기 위하여 </a:t>
            </a:r>
            <a:r>
              <a:rPr lang="en-US" altLang="ko-KR" dirty="0" err="1" smtClean="0"/>
              <a:t>scn</a:t>
            </a:r>
            <a:r>
              <a:rPr lang="ko-KR" altLang="en-US" dirty="0" smtClean="0"/>
              <a:t>을 참조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Parameter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Result cache </a:t>
            </a:r>
            <a:r>
              <a:rPr lang="ko-KR" altLang="en-US" dirty="0" smtClean="0"/>
              <a:t>파라메터</a:t>
            </a:r>
            <a:endParaRPr lang="en-US" altLang="ko-KR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RESULT_CACHE_MODE (SYSTEM/SESSION)</a:t>
            </a:r>
          </a:p>
          <a:p>
            <a:pPr lvl="2"/>
            <a:r>
              <a:rPr lang="ko-KR" altLang="en-US" dirty="0" smtClean="0"/>
              <a:t>수행 결과를 저장시킬 방법 결정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MANUAL (Default)</a:t>
            </a:r>
          </a:p>
          <a:p>
            <a:pPr lvl="3">
              <a:buFont typeface="Wingdings" pitchFamily="2" charset="2"/>
              <a:buChar char="§"/>
            </a:pPr>
            <a:r>
              <a:rPr lang="en-US" altLang="ko-KR" dirty="0" smtClean="0"/>
              <a:t>/*+ result_cache */ </a:t>
            </a:r>
            <a:r>
              <a:rPr lang="ko-KR" altLang="en-US" dirty="0" smtClean="0"/>
              <a:t>힌트를 사용 함</a:t>
            </a:r>
            <a:endParaRPr lang="en-US" altLang="ko-KR" dirty="0" smtClean="0"/>
          </a:p>
          <a:p>
            <a:pPr lvl="3">
              <a:buFont typeface="Wingdings" pitchFamily="2" charset="2"/>
              <a:buChar char="§"/>
            </a:pPr>
            <a:r>
              <a:rPr lang="ko-KR" altLang="en-US" dirty="0" smtClean="0"/>
              <a:t>힌트 자체의 의미가 쿼리 수행 결과를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저장 시키라는 뜻임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FORCE</a:t>
            </a:r>
          </a:p>
          <a:p>
            <a:pPr lvl="3">
              <a:buFont typeface="Wingdings" pitchFamily="2" charset="2"/>
              <a:buChar char="§"/>
            </a:pPr>
            <a:r>
              <a:rPr lang="ko-KR" altLang="en-US" dirty="0" smtClean="0"/>
              <a:t>수행되는 모든 쿼리에 대해서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저장 시킴</a:t>
            </a:r>
            <a:endParaRPr lang="en-US" altLang="ko-KR" dirty="0" smtClean="0"/>
          </a:p>
          <a:p>
            <a:pPr lvl="3">
              <a:buFont typeface="Wingdings" pitchFamily="2" charset="2"/>
              <a:buChar char="§"/>
            </a:pPr>
            <a:r>
              <a:rPr lang="en-US" altLang="ko-KR" dirty="0" smtClean="0"/>
              <a:t>/*+ no_result_cache */</a:t>
            </a:r>
            <a:r>
              <a:rPr lang="ko-KR" altLang="en-US" dirty="0" smtClean="0"/>
              <a:t>힌트를 사용하여 불 필요한 쿼리 결과 배제</a:t>
            </a:r>
            <a:endParaRPr lang="en-US" altLang="ko-KR" dirty="0" smtClean="0"/>
          </a:p>
          <a:p>
            <a:pPr lvl="3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Parameter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Result cache </a:t>
            </a:r>
            <a:r>
              <a:rPr lang="ko-KR" altLang="en-US" dirty="0" smtClean="0"/>
              <a:t>파라메터</a:t>
            </a:r>
            <a:endParaRPr lang="en-US" altLang="ko-KR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RESULT_CACHE_MAX_SIZE (SYSTEM)</a:t>
            </a:r>
          </a:p>
          <a:p>
            <a:pPr lvl="2"/>
            <a:r>
              <a:rPr lang="en-US" altLang="ko-KR" dirty="0" smtClean="0"/>
              <a:t>Result cache </a:t>
            </a:r>
            <a:r>
              <a:rPr lang="ko-KR" altLang="en-US" dirty="0" smtClean="0"/>
              <a:t>영역의 크기 지정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캐시 크기가 </a:t>
            </a:r>
            <a:r>
              <a:rPr lang="en-US" altLang="ko-KR" dirty="0" smtClean="0"/>
              <a:t>32K</a:t>
            </a:r>
            <a:r>
              <a:rPr lang="ko-KR" altLang="en-US" dirty="0" smtClean="0"/>
              <a:t>단위로 할당 되므로 이 값을 무시할 경우 비슷한 크기로 오라클이 변경 함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0 </a:t>
            </a:r>
            <a:r>
              <a:rPr lang="ko-KR" altLang="en-US" dirty="0" smtClean="0"/>
              <a:t>을 사용시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사용 안 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동적으로 메모리 크기를 줄일 경우 현재 로드 되어 있는 데이터를 다 담을 수 없으면 전체가 </a:t>
            </a:r>
            <a:r>
              <a:rPr lang="en-US" altLang="ko-KR" dirty="0" smtClean="0"/>
              <a:t>age-out</a:t>
            </a:r>
            <a:r>
              <a:rPr lang="ko-KR" altLang="en-US" dirty="0" smtClean="0"/>
              <a:t>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 크기가 너무 작고 참조 하는 </a:t>
            </a:r>
            <a:r>
              <a:rPr lang="en-US" altLang="ko-KR" dirty="0" smtClean="0"/>
              <a:t>Object</a:t>
            </a:r>
            <a:r>
              <a:rPr lang="ko-KR" altLang="en-US" dirty="0" smtClean="0"/>
              <a:t>가 많을 경우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dependency </a:t>
            </a:r>
            <a:r>
              <a:rPr lang="ko-KR" altLang="en-US" dirty="0" smtClean="0"/>
              <a:t>정보만 남을 수 있으므로 주의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 크기가 너무 클 경우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영역 조회 시 </a:t>
            </a:r>
            <a:r>
              <a:rPr lang="en-US" altLang="ko-KR" dirty="0" smtClean="0"/>
              <a:t>overhead </a:t>
            </a:r>
            <a:r>
              <a:rPr lang="ko-KR" altLang="en-US" dirty="0" smtClean="0"/>
              <a:t>발생 가능</a:t>
            </a:r>
            <a:r>
              <a:rPr lang="en-US" altLang="ko-KR" dirty="0" smtClean="0"/>
              <a:t>(latch wait)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Parameter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Result cache </a:t>
            </a:r>
            <a:r>
              <a:rPr lang="ko-KR" altLang="en-US" dirty="0" smtClean="0"/>
              <a:t>파라메터</a:t>
            </a:r>
            <a:endParaRPr lang="en-US" altLang="ko-KR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RESULT_CACHE_MAX_RESULT (SYSTEM)</a:t>
            </a:r>
          </a:p>
          <a:p>
            <a:pPr lvl="2"/>
            <a:r>
              <a:rPr lang="ko-KR" altLang="en-US" dirty="0" smtClean="0"/>
              <a:t>하나의 </a:t>
            </a:r>
            <a:r>
              <a:rPr lang="en-US" altLang="ko-KR" dirty="0" smtClean="0"/>
              <a:t>SQL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Function </a:t>
            </a:r>
            <a:r>
              <a:rPr lang="ko-KR" altLang="en-US" dirty="0" smtClean="0"/>
              <a:t>수행 결과로 저장되는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의 최대 크기를 제한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Fetch</a:t>
            </a:r>
            <a:r>
              <a:rPr lang="ko-KR" altLang="en-US" dirty="0" smtClean="0"/>
              <a:t> 수행 중 이 크기를 초과 하는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은 더 이상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블록에 저장되지 않음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크기를 초과 하기 전 캐싱 된 데이터는 </a:t>
            </a:r>
            <a:r>
              <a:rPr lang="en-US" altLang="ko-KR" dirty="0" smtClean="0"/>
              <a:t>SQL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Function</a:t>
            </a:r>
            <a:r>
              <a:rPr lang="ko-KR" altLang="en-US" dirty="0" smtClean="0"/>
              <a:t>에서 재 사용되지 못함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Parameter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Result cache </a:t>
            </a:r>
            <a:r>
              <a:rPr lang="ko-KR" altLang="en-US" dirty="0" smtClean="0"/>
              <a:t>파라메터</a:t>
            </a:r>
            <a:endParaRPr lang="en-US" altLang="ko-KR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RESULT_CACHE_REMOTE_EXPIRATION (SYSTEM/SESSION)</a:t>
            </a:r>
          </a:p>
          <a:p>
            <a:pPr lvl="2"/>
            <a:r>
              <a:rPr lang="ko-KR" altLang="en-US" dirty="0" smtClean="0"/>
              <a:t>분산 환경에서 데이터 베이스 링크 등을 이용하여 가져온 데이터를 캐싱 할지 여부 결정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기본값은 </a:t>
            </a:r>
            <a:r>
              <a:rPr lang="en-US" altLang="ko-KR" dirty="0" smtClean="0"/>
              <a:t>0</a:t>
            </a:r>
            <a:r>
              <a:rPr lang="ko-KR" altLang="en-US" dirty="0" smtClean="0"/>
              <a:t>으로 캐싱 하지 않음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단위는 분</a:t>
            </a:r>
            <a:r>
              <a:rPr lang="en-US" altLang="ko-KR" dirty="0" smtClean="0"/>
              <a:t>(min)</a:t>
            </a:r>
          </a:p>
          <a:p>
            <a:pPr lvl="2"/>
            <a:r>
              <a:rPr lang="ko-KR" altLang="en-US" dirty="0" smtClean="0"/>
              <a:t>설정 시 해당 시간 동안 </a:t>
            </a:r>
            <a:r>
              <a:rPr lang="en-US" altLang="ko-KR" dirty="0" smtClean="0"/>
              <a:t>Remote object</a:t>
            </a:r>
            <a:r>
              <a:rPr lang="ko-KR" altLang="en-US" dirty="0" smtClean="0"/>
              <a:t>의 데이터 변경이 있어도 적용되지 않음  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Latch</a:t>
            </a:r>
            <a:r>
              <a:rPr lang="ko-KR" altLang="en-US" dirty="0" smtClean="0"/>
              <a:t>란 </a:t>
            </a:r>
            <a:r>
              <a:rPr lang="en-US" altLang="ko-KR" dirty="0" smtClean="0"/>
              <a:t>?</a:t>
            </a:r>
          </a:p>
          <a:p>
            <a:endParaRPr lang="en-US" altLang="ko-KR" sz="2400" dirty="0" smtClean="0"/>
          </a:p>
          <a:p>
            <a:pPr lvl="1"/>
            <a:r>
              <a:rPr lang="ko-KR" altLang="en-US" dirty="0" smtClean="0"/>
              <a:t>오라클에서 메모리 구조체를 보호하기 위하여 사용하는 일종의 메모리 </a:t>
            </a:r>
            <a:r>
              <a:rPr lang="en-US" altLang="ko-KR" dirty="0" smtClean="0"/>
              <a:t>Lock</a:t>
            </a:r>
          </a:p>
          <a:p>
            <a:pPr lvl="1"/>
            <a:r>
              <a:rPr lang="en-US" altLang="ko-KR" dirty="0" smtClean="0"/>
              <a:t>SGA</a:t>
            </a:r>
            <a:r>
              <a:rPr lang="ko-KR" altLang="en-US" dirty="0" smtClean="0"/>
              <a:t>영역의 데이터를 사용하기 위해서는 </a:t>
            </a:r>
            <a:r>
              <a:rPr lang="en-US" altLang="ko-KR" dirty="0" smtClean="0"/>
              <a:t>latch</a:t>
            </a:r>
            <a:r>
              <a:rPr lang="ko-KR" altLang="en-US" dirty="0" smtClean="0"/>
              <a:t>를 획득 하여야 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Oracle 11</a:t>
            </a:r>
            <a:r>
              <a:rPr lang="en-US" altLang="ko-KR" i="1" dirty="0" smtClean="0"/>
              <a:t>g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관련 자원경합을 관리 하기 위하여 다음과 같은 두 개의 </a:t>
            </a:r>
            <a:r>
              <a:rPr lang="en-US" altLang="ko-KR" dirty="0" smtClean="0"/>
              <a:t>latch</a:t>
            </a:r>
            <a:r>
              <a:rPr lang="ko-KR" altLang="en-US" dirty="0" smtClean="0"/>
              <a:t>가 추가 됨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Result Cache: Latch</a:t>
            </a:r>
          </a:p>
          <a:p>
            <a:pPr lvl="2"/>
            <a:r>
              <a:rPr lang="en-US" altLang="ko-KR" dirty="0" smtClean="0"/>
              <a:t>Result Cache: SO Latch</a:t>
            </a:r>
          </a:p>
          <a:p>
            <a:pPr lvl="1"/>
            <a:r>
              <a:rPr lang="ko-KR" altLang="en-US" dirty="0" smtClean="0"/>
              <a:t>두 개의 </a:t>
            </a:r>
            <a:r>
              <a:rPr lang="en-US" altLang="ko-KR" dirty="0" smtClean="0"/>
              <a:t>latch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child latch</a:t>
            </a:r>
            <a:r>
              <a:rPr lang="ko-KR" altLang="en-US" dirty="0" smtClean="0"/>
              <a:t>가 존재 하지 않으며 </a:t>
            </a:r>
            <a:r>
              <a:rPr lang="en-US" altLang="ko-KR" dirty="0" smtClean="0"/>
              <a:t>v$latch, v$latch_parent </a:t>
            </a:r>
            <a:r>
              <a:rPr lang="ko-KR" altLang="en-US" dirty="0" smtClean="0"/>
              <a:t>뷰를 이용하여 조회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altLang="ko-KR" dirty="0" smtClean="0"/>
              <a:t>Result Cache: Latch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Result cache </a:t>
            </a:r>
            <a:r>
              <a:rPr lang="ko-KR" altLang="en-US" dirty="0" smtClean="0"/>
              <a:t>영역을 탐색 하기 위하여 획득해야 하는 </a:t>
            </a:r>
            <a:r>
              <a:rPr lang="en-US" altLang="ko-KR" dirty="0" smtClean="0"/>
              <a:t>latch</a:t>
            </a:r>
          </a:p>
          <a:p>
            <a:pPr lvl="1"/>
            <a:r>
              <a:rPr lang="ko-KR" altLang="en-US" dirty="0" smtClean="0"/>
              <a:t>경합이 발생 할 경우 </a:t>
            </a:r>
            <a:r>
              <a:rPr lang="en-US" altLang="ko-KR" dirty="0" smtClean="0"/>
              <a:t>latch free </a:t>
            </a:r>
            <a:r>
              <a:rPr lang="ko-KR" altLang="en-US" dirty="0" smtClean="0"/>
              <a:t>이벤트로 대기 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P1</a:t>
            </a:r>
            <a:r>
              <a:rPr lang="ko-KR" altLang="en-US" dirty="0" smtClean="0"/>
              <a:t>값을 사용하여 </a:t>
            </a:r>
            <a:r>
              <a:rPr lang="en-US" altLang="ko-KR" dirty="0" smtClean="0"/>
              <a:t>v$latch.addr </a:t>
            </a:r>
            <a:r>
              <a:rPr lang="ko-KR" altLang="en-US" dirty="0" smtClean="0"/>
              <a:t>을 조회 하면 확인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Result Cache </a:t>
            </a:r>
            <a:r>
              <a:rPr lang="ko-KR" altLang="en-US" dirty="0" smtClean="0"/>
              <a:t>관련 </a:t>
            </a:r>
            <a:r>
              <a:rPr lang="en-US" altLang="ko-KR" dirty="0" smtClean="0"/>
              <a:t>View </a:t>
            </a:r>
            <a:r>
              <a:rPr lang="ko-KR" altLang="en-US" dirty="0" smtClean="0"/>
              <a:t>조회 시에도 </a:t>
            </a:r>
            <a:r>
              <a:rPr lang="en-US" altLang="ko-KR" dirty="0" smtClean="0"/>
              <a:t>latch </a:t>
            </a:r>
            <a:r>
              <a:rPr lang="ko-KR" altLang="en-US" dirty="0" smtClean="0"/>
              <a:t>획득 필요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Result cache </a:t>
            </a:r>
            <a:r>
              <a:rPr lang="ko-KR" altLang="en-US" dirty="0" smtClean="0"/>
              <a:t>영역이 클</a:t>
            </a:r>
            <a:r>
              <a:rPr lang="en-US" altLang="ko-KR" dirty="0" smtClean="0"/>
              <a:t>(Size)</a:t>
            </a:r>
            <a:r>
              <a:rPr lang="ko-KR" altLang="en-US" dirty="0" smtClean="0"/>
              <a:t> 경우 </a:t>
            </a:r>
            <a:r>
              <a:rPr lang="en-US" altLang="ko-KR" dirty="0" smtClean="0"/>
              <a:t>dbms_result_cache.memory_report </a:t>
            </a:r>
            <a:r>
              <a:rPr lang="ko-KR" altLang="en-US" dirty="0" smtClean="0"/>
              <a:t>패키지를 사용하거나 </a:t>
            </a:r>
            <a:r>
              <a:rPr lang="en-US" altLang="ko-KR" dirty="0" smtClean="0"/>
              <a:t>v$result_cache_memory</a:t>
            </a:r>
            <a:r>
              <a:rPr lang="ko-KR" altLang="en-US" dirty="0" smtClean="0"/>
              <a:t>뷰를 조회 할 경우 </a:t>
            </a:r>
            <a:r>
              <a:rPr lang="en-US" altLang="ko-KR" dirty="0" smtClean="0"/>
              <a:t>Latch </a:t>
            </a:r>
            <a:r>
              <a:rPr lang="ko-KR" altLang="en-US" dirty="0" smtClean="0"/>
              <a:t>경합 발생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altLang="ko-KR" dirty="0" smtClean="0"/>
              <a:t>Result Cache: SO Latch</a:t>
            </a:r>
          </a:p>
          <a:p>
            <a:endParaRPr lang="en-US" altLang="ko-KR" dirty="0" smtClean="0"/>
          </a:p>
          <a:p>
            <a:pPr lvl="1"/>
            <a:r>
              <a:rPr lang="ko-KR" altLang="en-US" dirty="0" smtClean="0"/>
              <a:t>새로운 세션에서 최초로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대한 접근을 시도 할 경우 획득해야 하는 </a:t>
            </a:r>
            <a:r>
              <a:rPr lang="en-US" altLang="ko-KR" dirty="0" smtClean="0"/>
              <a:t>latch</a:t>
            </a:r>
          </a:p>
          <a:p>
            <a:pPr lvl="1"/>
            <a:r>
              <a:rPr lang="ko-KR" altLang="en-US" dirty="0" smtClean="0"/>
              <a:t>최초 사용할 경우 한번 만 획득을 시도 하게 되므로 최초 접속한 여러 세션에서 동시에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대한 접근을 시도 하지 않는 이상 경합 발생 소지 적음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Result cache</a:t>
            </a:r>
            <a:r>
              <a:rPr lang="ko-KR" altLang="en-US" dirty="0" smtClean="0"/>
              <a:t>란 </a:t>
            </a:r>
            <a:r>
              <a:rPr lang="en-US" altLang="ko-KR" dirty="0" smtClean="0"/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Result cache</a:t>
            </a:r>
            <a:r>
              <a:rPr lang="ko-KR" altLang="en-US" dirty="0" smtClean="0"/>
              <a:t>의 구조</a:t>
            </a:r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Result cache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Parameter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Latch &amp; Event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Invalidation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LRU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실습 </a:t>
            </a:r>
            <a:r>
              <a:rPr lang="en-US" altLang="ko-KR" dirty="0" smtClean="0"/>
              <a:t>– enq : RC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PL/SQL Function Result Cache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Client-Side Result cache</a:t>
            </a:r>
          </a:p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제약사항</a:t>
            </a:r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dirty="0" smtClean="0"/>
              <a:t>요약</a:t>
            </a:r>
            <a:endParaRPr lang="en-US" altLang="ko-KR" dirty="0" smtClean="0"/>
          </a:p>
          <a:p>
            <a:pPr>
              <a:buFont typeface="Wingdings" pitchFamily="2" charset="2"/>
              <a:buChar char="§"/>
            </a:pP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altLang="ko-KR" dirty="0" smtClean="0"/>
              <a:t>enq: RC - Result Cache: Contention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enq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enqueue</a:t>
            </a:r>
            <a:r>
              <a:rPr lang="ko-KR" altLang="en-US" dirty="0" smtClean="0"/>
              <a:t>로 관리되는 </a:t>
            </a:r>
            <a:r>
              <a:rPr lang="en-US" altLang="ko-KR" dirty="0" smtClean="0"/>
              <a:t>lock</a:t>
            </a:r>
            <a:r>
              <a:rPr lang="ko-KR" altLang="en-US" dirty="0" smtClean="0"/>
              <a:t>을 뜻하며 </a:t>
            </a:r>
            <a:r>
              <a:rPr lang="en-US" altLang="ko-KR" dirty="0" smtClean="0"/>
              <a:t>lock</a:t>
            </a:r>
            <a:r>
              <a:rPr lang="ko-KR" altLang="en-US" dirty="0" smtClean="0"/>
              <a:t>은 데이터 자체의 보호를 위하여 획득해야 한다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RC </a:t>
            </a:r>
            <a:r>
              <a:rPr lang="ko-KR" altLang="en-US" dirty="0" smtClean="0"/>
              <a:t>이벤트는 캐싱 되어 있는 데이터를 사용하기 위하여 시도를 하였으나 획득하지 못할 경우 발생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데이터를 캐싱중인 세션은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에 대하여 </a:t>
            </a:r>
            <a:r>
              <a:rPr lang="en-US" altLang="ko-KR" dirty="0" smtClean="0"/>
              <a:t>lock</a:t>
            </a:r>
            <a:r>
              <a:rPr lang="ko-KR" altLang="en-US" dirty="0" smtClean="0"/>
              <a:t>모드를 </a:t>
            </a:r>
            <a:r>
              <a:rPr lang="en-US" altLang="ko-KR" dirty="0" smtClean="0"/>
              <a:t>6</a:t>
            </a:r>
            <a:r>
              <a:rPr lang="ko-KR" altLang="en-US" dirty="0" smtClean="0"/>
              <a:t>으로 획득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캐싱 되어 있는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을 사용 하고자 하는 세션은 </a:t>
            </a:r>
            <a:r>
              <a:rPr lang="en-US" altLang="ko-KR" dirty="0" smtClean="0"/>
              <a:t>lock</a:t>
            </a:r>
            <a:r>
              <a:rPr lang="ko-KR" altLang="en-US" dirty="0" smtClean="0"/>
              <a:t>모드를 </a:t>
            </a:r>
            <a:r>
              <a:rPr lang="en-US" altLang="ko-KR" dirty="0" smtClean="0"/>
              <a:t>4</a:t>
            </a:r>
            <a:r>
              <a:rPr lang="ko-KR" altLang="en-US" dirty="0" smtClean="0"/>
              <a:t>로 대기 함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altLang="ko-KR" dirty="0" smtClean="0"/>
              <a:t>_result_cache_timeout (SYSTEM/SESSION)</a:t>
            </a:r>
          </a:p>
          <a:p>
            <a:endParaRPr lang="en-US" altLang="ko-KR" dirty="0" smtClean="0"/>
          </a:p>
          <a:p>
            <a:pPr lvl="1"/>
            <a:r>
              <a:rPr lang="ko-KR" altLang="en-US" dirty="0" smtClean="0"/>
              <a:t>기본값은 </a:t>
            </a:r>
            <a:r>
              <a:rPr lang="en-US" altLang="ko-KR" dirty="0" smtClean="0"/>
              <a:t>60</a:t>
            </a:r>
            <a:r>
              <a:rPr lang="ko-KR" altLang="en-US" dirty="0" smtClean="0"/>
              <a:t>초 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세션이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에 대한 자원 요청 후 획득할때 까지 기다리는 시간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세션에서 해당 시간 동안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에 대한 자원을 획득하지 못할 경우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에 대한 사용을 포기 하고 기존 방식대로 쿼리를 실행 시킴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값을 </a:t>
            </a:r>
            <a:r>
              <a:rPr lang="en-US" altLang="ko-KR" dirty="0" smtClean="0"/>
              <a:t>0</a:t>
            </a:r>
            <a:r>
              <a:rPr lang="ko-KR" altLang="en-US" dirty="0" smtClean="0"/>
              <a:t>으로 설정 시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에 대한 요청 시도후 자원을 획득하지 못할 경우 사용을 포기 하고 기존 방식대로 쿼리를 실행 시킴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최초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등록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22</a:t>
            </a:fld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4071934" y="1785926"/>
            <a:ext cx="1428760" cy="714380"/>
            <a:chOff x="4929190" y="6143644"/>
            <a:chExt cx="2286016" cy="1143008"/>
          </a:xfrm>
        </p:grpSpPr>
        <p:grpSp>
          <p:nvGrpSpPr>
            <p:cNvPr id="6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34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26" name="직사각형 2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8" name="직사각형 1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0" name="직사각형 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2" name="그룹 41"/>
          <p:cNvGrpSpPr/>
          <p:nvPr/>
        </p:nvGrpSpPr>
        <p:grpSpPr>
          <a:xfrm>
            <a:off x="3929058" y="1928802"/>
            <a:ext cx="1428760" cy="714380"/>
            <a:chOff x="4929190" y="6143644"/>
            <a:chExt cx="2286016" cy="1143008"/>
          </a:xfrm>
        </p:grpSpPr>
        <p:grpSp>
          <p:nvGrpSpPr>
            <p:cNvPr id="43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71" name="직사각형 7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4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6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9" name="그룹 78"/>
          <p:cNvGrpSpPr/>
          <p:nvPr/>
        </p:nvGrpSpPr>
        <p:grpSpPr>
          <a:xfrm>
            <a:off x="3786182" y="2071678"/>
            <a:ext cx="1428760" cy="714380"/>
            <a:chOff x="4929190" y="6143644"/>
            <a:chExt cx="2286016" cy="1143008"/>
          </a:xfrm>
        </p:grpSpPr>
        <p:grpSp>
          <p:nvGrpSpPr>
            <p:cNvPr id="80" name="그룹 7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08" name="직사각형 10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0" name="직사각형 9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2" name="직사각형 9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45" name="직사각형 144"/>
          <p:cNvSpPr/>
          <p:nvPr/>
        </p:nvSpPr>
        <p:spPr>
          <a:xfrm>
            <a:off x="453628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/>
          <p:cNvSpPr/>
          <p:nvPr/>
        </p:nvSpPr>
        <p:spPr>
          <a:xfrm>
            <a:off x="471487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직사각형 146"/>
          <p:cNvSpPr/>
          <p:nvPr/>
        </p:nvSpPr>
        <p:spPr>
          <a:xfrm>
            <a:off x="489347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400049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직사각형 148"/>
          <p:cNvSpPr/>
          <p:nvPr/>
        </p:nvSpPr>
        <p:spPr>
          <a:xfrm>
            <a:off x="435768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417909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382190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364330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" name="그룹 117"/>
          <p:cNvGrpSpPr/>
          <p:nvPr/>
        </p:nvGrpSpPr>
        <p:grpSpPr>
          <a:xfrm>
            <a:off x="3643306" y="2571744"/>
            <a:ext cx="1428760" cy="178595"/>
            <a:chOff x="4929190" y="7000900"/>
            <a:chExt cx="2286016" cy="285752"/>
          </a:xfrm>
        </p:grpSpPr>
        <p:sp>
          <p:nvSpPr>
            <p:cNvPr id="137" name="직사각형 136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3643306" y="2393149"/>
            <a:ext cx="1428760" cy="178595"/>
            <a:chOff x="4929190" y="7000900"/>
            <a:chExt cx="2286016" cy="285752"/>
          </a:xfrm>
        </p:grpSpPr>
        <p:sp>
          <p:nvSpPr>
            <p:cNvPr id="129" name="직사각형 128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3643306" y="2214554"/>
            <a:ext cx="1428760" cy="178595"/>
            <a:chOff x="4929190" y="7000900"/>
            <a:chExt cx="2286016" cy="285752"/>
          </a:xfrm>
        </p:grpSpPr>
        <p:sp>
          <p:nvSpPr>
            <p:cNvPr id="121" name="직사각형 120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3714744" y="128586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000100" y="3857628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</a:t>
            </a:r>
          </a:p>
        </p:txBody>
      </p:sp>
      <p:pic>
        <p:nvPicPr>
          <p:cNvPr id="155" name="Picture 13" descr="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357694"/>
            <a:ext cx="1143008" cy="9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9" name="직선 화살표 연결선 158"/>
          <p:cNvCxnSpPr/>
          <p:nvPr/>
        </p:nvCxnSpPr>
        <p:spPr>
          <a:xfrm rot="5400000" flipH="1" flipV="1">
            <a:off x="2464579" y="3250405"/>
            <a:ext cx="1357322" cy="85725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4714876" y="342900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: SO latch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714876" y="385762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: latch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714876" y="428625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lock - Exclusive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714876" y="470274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: latch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214414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Parse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214414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Execute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214414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Fetch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143504" y="457200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db file sequential read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db file scattered read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61" grpId="0"/>
      <p:bldP spid="161" grpId="1"/>
      <p:bldP spid="162" grpId="0"/>
      <p:bldP spid="162" grpId="1"/>
      <p:bldP spid="163" grpId="0"/>
      <p:bldP spid="165" grpId="0"/>
      <p:bldP spid="166" grpId="0"/>
      <p:bldP spid="166" grpId="1"/>
      <p:bldP spid="167" grpId="0"/>
      <p:bldP spid="167" grpId="1"/>
      <p:bldP spid="168" grpId="0"/>
      <p:bldP spid="169" grpId="0"/>
      <p:bldP spid="16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캐싱 된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23</a:t>
            </a:fld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4071934" y="1785926"/>
            <a:ext cx="1428760" cy="714380"/>
            <a:chOff x="4929190" y="6143644"/>
            <a:chExt cx="2286016" cy="1143008"/>
          </a:xfrm>
        </p:grpSpPr>
        <p:grpSp>
          <p:nvGrpSpPr>
            <p:cNvPr id="6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34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26" name="직사각형 2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8" name="직사각형 1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0" name="직사각형 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2" name="그룹 41"/>
          <p:cNvGrpSpPr/>
          <p:nvPr/>
        </p:nvGrpSpPr>
        <p:grpSpPr>
          <a:xfrm>
            <a:off x="3929058" y="1928802"/>
            <a:ext cx="1428760" cy="714380"/>
            <a:chOff x="4929190" y="6143644"/>
            <a:chExt cx="2286016" cy="1143008"/>
          </a:xfrm>
        </p:grpSpPr>
        <p:grpSp>
          <p:nvGrpSpPr>
            <p:cNvPr id="43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71" name="직사각형 7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4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6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9" name="그룹 78"/>
          <p:cNvGrpSpPr/>
          <p:nvPr/>
        </p:nvGrpSpPr>
        <p:grpSpPr>
          <a:xfrm>
            <a:off x="3786182" y="2071678"/>
            <a:ext cx="1428760" cy="714380"/>
            <a:chOff x="4929190" y="6143644"/>
            <a:chExt cx="2286016" cy="1143008"/>
          </a:xfrm>
        </p:grpSpPr>
        <p:grpSp>
          <p:nvGrpSpPr>
            <p:cNvPr id="80" name="그룹 7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08" name="직사각형 10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0" name="직사각형 9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2" name="직사각형 9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45" name="직사각형 144"/>
          <p:cNvSpPr/>
          <p:nvPr/>
        </p:nvSpPr>
        <p:spPr>
          <a:xfrm>
            <a:off x="453628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/>
          <p:cNvSpPr/>
          <p:nvPr/>
        </p:nvSpPr>
        <p:spPr>
          <a:xfrm>
            <a:off x="471487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직사각형 146"/>
          <p:cNvSpPr/>
          <p:nvPr/>
        </p:nvSpPr>
        <p:spPr>
          <a:xfrm>
            <a:off x="489347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400049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직사각형 148"/>
          <p:cNvSpPr/>
          <p:nvPr/>
        </p:nvSpPr>
        <p:spPr>
          <a:xfrm>
            <a:off x="435768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417909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382190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364330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6" name="그룹 117"/>
          <p:cNvGrpSpPr/>
          <p:nvPr/>
        </p:nvGrpSpPr>
        <p:grpSpPr>
          <a:xfrm>
            <a:off x="3643306" y="2571744"/>
            <a:ext cx="1428760" cy="178595"/>
            <a:chOff x="4929190" y="7000900"/>
            <a:chExt cx="2286016" cy="285752"/>
          </a:xfrm>
        </p:grpSpPr>
        <p:sp>
          <p:nvSpPr>
            <p:cNvPr id="137" name="직사각형 136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7" name="그룹 118"/>
          <p:cNvGrpSpPr/>
          <p:nvPr/>
        </p:nvGrpSpPr>
        <p:grpSpPr>
          <a:xfrm>
            <a:off x="3643306" y="2393149"/>
            <a:ext cx="1428760" cy="178595"/>
            <a:chOff x="4929190" y="7000900"/>
            <a:chExt cx="2286016" cy="285752"/>
          </a:xfrm>
        </p:grpSpPr>
        <p:sp>
          <p:nvSpPr>
            <p:cNvPr id="129" name="직사각형 128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8" name="그룹 119"/>
          <p:cNvGrpSpPr/>
          <p:nvPr/>
        </p:nvGrpSpPr>
        <p:grpSpPr>
          <a:xfrm>
            <a:off x="3643306" y="2214554"/>
            <a:ext cx="1428760" cy="178595"/>
            <a:chOff x="4929190" y="7000900"/>
            <a:chExt cx="2286016" cy="285752"/>
          </a:xfrm>
        </p:grpSpPr>
        <p:sp>
          <p:nvSpPr>
            <p:cNvPr id="121" name="직사각형 120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3714744" y="128586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000100" y="3857628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</a:t>
            </a:r>
          </a:p>
        </p:txBody>
      </p:sp>
      <p:pic>
        <p:nvPicPr>
          <p:cNvPr id="155" name="Picture 13" descr="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357694"/>
            <a:ext cx="1143008" cy="9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9" name="직선 화살표 연결선 158"/>
          <p:cNvCxnSpPr/>
          <p:nvPr/>
        </p:nvCxnSpPr>
        <p:spPr>
          <a:xfrm rot="5400000" flipH="1" flipV="1">
            <a:off x="2464579" y="3250405"/>
            <a:ext cx="1357322" cy="85725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4714876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: latch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714876" y="385762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lock - Share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714876" y="42862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Result cache : latch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214414" y="16430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Parse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214414" y="20716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Execute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214414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Fetch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62" grpId="0"/>
      <p:bldP spid="162" grpId="1"/>
      <p:bldP spid="163" grpId="0"/>
      <p:bldP spid="165" grpId="0"/>
      <p:bldP spid="166" grpId="0"/>
      <p:bldP spid="166" grpId="1"/>
      <p:bldP spid="167" grpId="0"/>
      <p:bldP spid="167" grpId="1"/>
      <p:bldP spid="1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Latch &amp; Event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altLang="ko-KR" dirty="0" smtClean="0"/>
              <a:t>enq: RC - Result Cache: Contention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24</a:t>
            </a:fld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4071934" y="1785926"/>
            <a:ext cx="1428760" cy="714380"/>
            <a:chOff x="4929190" y="6143644"/>
            <a:chExt cx="2286016" cy="1143008"/>
          </a:xfrm>
        </p:grpSpPr>
        <p:grpSp>
          <p:nvGrpSpPr>
            <p:cNvPr id="6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34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26" name="직사각형 2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8" name="직사각형 1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0" name="직사각형 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2" name="그룹 41"/>
          <p:cNvGrpSpPr/>
          <p:nvPr/>
        </p:nvGrpSpPr>
        <p:grpSpPr>
          <a:xfrm>
            <a:off x="3929058" y="1928802"/>
            <a:ext cx="1428760" cy="714380"/>
            <a:chOff x="4929190" y="6143644"/>
            <a:chExt cx="2286016" cy="1143008"/>
          </a:xfrm>
        </p:grpSpPr>
        <p:grpSp>
          <p:nvGrpSpPr>
            <p:cNvPr id="43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71" name="직사각형 7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4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6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9" name="그룹 78"/>
          <p:cNvGrpSpPr/>
          <p:nvPr/>
        </p:nvGrpSpPr>
        <p:grpSpPr>
          <a:xfrm>
            <a:off x="3786182" y="2071678"/>
            <a:ext cx="1428760" cy="714380"/>
            <a:chOff x="4929190" y="6143644"/>
            <a:chExt cx="2286016" cy="1143008"/>
          </a:xfrm>
        </p:grpSpPr>
        <p:grpSp>
          <p:nvGrpSpPr>
            <p:cNvPr id="80" name="그룹 7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08" name="직사각형 10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0" name="직사각형 9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2" name="직사각형 9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45" name="직사각형 144"/>
          <p:cNvSpPr/>
          <p:nvPr/>
        </p:nvSpPr>
        <p:spPr>
          <a:xfrm>
            <a:off x="453628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/>
          <p:cNvSpPr/>
          <p:nvPr/>
        </p:nvSpPr>
        <p:spPr>
          <a:xfrm>
            <a:off x="471487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직사각형 146"/>
          <p:cNvSpPr/>
          <p:nvPr/>
        </p:nvSpPr>
        <p:spPr>
          <a:xfrm>
            <a:off x="489347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400049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직사각형 148"/>
          <p:cNvSpPr/>
          <p:nvPr/>
        </p:nvSpPr>
        <p:spPr>
          <a:xfrm>
            <a:off x="435768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직사각형 149"/>
          <p:cNvSpPr/>
          <p:nvPr/>
        </p:nvSpPr>
        <p:spPr>
          <a:xfrm>
            <a:off x="417909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3821901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직사각형 151"/>
          <p:cNvSpPr/>
          <p:nvPr/>
        </p:nvSpPr>
        <p:spPr>
          <a:xfrm>
            <a:off x="3643306" y="2750339"/>
            <a:ext cx="178595" cy="17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6" name="그룹 117"/>
          <p:cNvGrpSpPr/>
          <p:nvPr/>
        </p:nvGrpSpPr>
        <p:grpSpPr>
          <a:xfrm>
            <a:off x="3643306" y="2571744"/>
            <a:ext cx="1428760" cy="178595"/>
            <a:chOff x="4929190" y="7000900"/>
            <a:chExt cx="2286016" cy="285752"/>
          </a:xfrm>
        </p:grpSpPr>
        <p:sp>
          <p:nvSpPr>
            <p:cNvPr id="137" name="직사각형 136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7" name="그룹 118"/>
          <p:cNvGrpSpPr/>
          <p:nvPr/>
        </p:nvGrpSpPr>
        <p:grpSpPr>
          <a:xfrm>
            <a:off x="3643306" y="2393149"/>
            <a:ext cx="1428760" cy="178595"/>
            <a:chOff x="4929190" y="7000900"/>
            <a:chExt cx="2286016" cy="285752"/>
          </a:xfrm>
        </p:grpSpPr>
        <p:sp>
          <p:nvSpPr>
            <p:cNvPr id="129" name="직사각형 128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8" name="그룹 119"/>
          <p:cNvGrpSpPr/>
          <p:nvPr/>
        </p:nvGrpSpPr>
        <p:grpSpPr>
          <a:xfrm>
            <a:off x="3643306" y="2214554"/>
            <a:ext cx="1428760" cy="178595"/>
            <a:chOff x="4929190" y="7000900"/>
            <a:chExt cx="2286016" cy="285752"/>
          </a:xfrm>
        </p:grpSpPr>
        <p:sp>
          <p:nvSpPr>
            <p:cNvPr id="121" name="직사각형 120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3714744" y="128586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57224" y="2428868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</a:t>
            </a:r>
          </a:p>
        </p:txBody>
      </p:sp>
      <p:pic>
        <p:nvPicPr>
          <p:cNvPr id="155" name="Picture 13" descr="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928934"/>
            <a:ext cx="1143008" cy="9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Picture 13" descr="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929198"/>
            <a:ext cx="1143008" cy="9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13" descr="0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944412"/>
            <a:ext cx="1143008" cy="9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" name="TextBox 168"/>
          <p:cNvSpPr txBox="1"/>
          <p:nvPr/>
        </p:nvSpPr>
        <p:spPr>
          <a:xfrm>
            <a:off x="3571868" y="431477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500826" y="235743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</a:t>
            </a:r>
          </a:p>
        </p:txBody>
      </p:sp>
      <p:grpSp>
        <p:nvGrpSpPr>
          <p:cNvPr id="191" name="그룹 190"/>
          <p:cNvGrpSpPr/>
          <p:nvPr/>
        </p:nvGrpSpPr>
        <p:grpSpPr>
          <a:xfrm>
            <a:off x="4117973" y="2357430"/>
            <a:ext cx="454027" cy="455615"/>
            <a:chOff x="1285852" y="5500702"/>
            <a:chExt cx="454027" cy="455615"/>
          </a:xfrm>
        </p:grpSpPr>
        <p:sp>
          <p:nvSpPr>
            <p:cNvPr id="172" name="AutoShape 29"/>
            <p:cNvSpPr>
              <a:spLocks noChangeAspect="1" noChangeArrowheads="1" noTextEdit="1"/>
            </p:cNvSpPr>
            <p:nvPr/>
          </p:nvSpPr>
          <p:spPr bwMode="auto">
            <a:xfrm>
              <a:off x="1285852" y="5500702"/>
              <a:ext cx="454027" cy="455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3" name="Freeform 30"/>
            <p:cNvSpPr>
              <a:spLocks/>
            </p:cNvSpPr>
            <p:nvPr/>
          </p:nvSpPr>
          <p:spPr bwMode="auto">
            <a:xfrm>
              <a:off x="1308077" y="5522927"/>
              <a:ext cx="412752" cy="409577"/>
            </a:xfrm>
            <a:custGeom>
              <a:avLst/>
              <a:gdLst/>
              <a:ahLst/>
              <a:cxnLst>
                <a:cxn ang="0">
                  <a:pos x="921" y="1033"/>
                </a:cxn>
                <a:cxn ang="0">
                  <a:pos x="944" y="1031"/>
                </a:cxn>
                <a:cxn ang="0">
                  <a:pos x="967" y="1024"/>
                </a:cxn>
                <a:cxn ang="0">
                  <a:pos x="986" y="1012"/>
                </a:cxn>
                <a:cxn ang="0">
                  <a:pos x="1004" y="998"/>
                </a:cxn>
                <a:cxn ang="0">
                  <a:pos x="1018" y="981"/>
                </a:cxn>
                <a:cxn ang="0">
                  <a:pos x="1029" y="961"/>
                </a:cxn>
                <a:cxn ang="0">
                  <a:pos x="1036" y="938"/>
                </a:cxn>
                <a:cxn ang="0">
                  <a:pos x="1038" y="915"/>
                </a:cxn>
                <a:cxn ang="0">
                  <a:pos x="1038" y="118"/>
                </a:cxn>
                <a:cxn ang="0">
                  <a:pos x="1036" y="95"/>
                </a:cxn>
                <a:cxn ang="0">
                  <a:pos x="1029" y="72"/>
                </a:cxn>
                <a:cxn ang="0">
                  <a:pos x="1018" y="53"/>
                </a:cxn>
                <a:cxn ang="0">
                  <a:pos x="1004" y="35"/>
                </a:cxn>
                <a:cxn ang="0">
                  <a:pos x="986" y="21"/>
                </a:cxn>
                <a:cxn ang="0">
                  <a:pos x="967" y="10"/>
                </a:cxn>
                <a:cxn ang="0">
                  <a:pos x="944" y="3"/>
                </a:cxn>
                <a:cxn ang="0">
                  <a:pos x="921" y="0"/>
                </a:cxn>
                <a:cxn ang="0">
                  <a:pos x="117" y="0"/>
                </a:cxn>
                <a:cxn ang="0">
                  <a:pos x="94" y="3"/>
                </a:cxn>
                <a:cxn ang="0">
                  <a:pos x="71" y="10"/>
                </a:cxn>
                <a:cxn ang="0">
                  <a:pos x="52" y="21"/>
                </a:cxn>
                <a:cxn ang="0">
                  <a:pos x="34" y="35"/>
                </a:cxn>
                <a:cxn ang="0">
                  <a:pos x="20" y="53"/>
                </a:cxn>
                <a:cxn ang="0">
                  <a:pos x="9" y="72"/>
                </a:cxn>
                <a:cxn ang="0">
                  <a:pos x="2" y="95"/>
                </a:cxn>
                <a:cxn ang="0">
                  <a:pos x="0" y="118"/>
                </a:cxn>
                <a:cxn ang="0">
                  <a:pos x="0" y="915"/>
                </a:cxn>
                <a:cxn ang="0">
                  <a:pos x="2" y="938"/>
                </a:cxn>
                <a:cxn ang="0">
                  <a:pos x="9" y="961"/>
                </a:cxn>
                <a:cxn ang="0">
                  <a:pos x="20" y="981"/>
                </a:cxn>
                <a:cxn ang="0">
                  <a:pos x="34" y="998"/>
                </a:cxn>
                <a:cxn ang="0">
                  <a:pos x="52" y="1012"/>
                </a:cxn>
                <a:cxn ang="0">
                  <a:pos x="71" y="1024"/>
                </a:cxn>
                <a:cxn ang="0">
                  <a:pos x="94" y="1031"/>
                </a:cxn>
                <a:cxn ang="0">
                  <a:pos x="117" y="1033"/>
                </a:cxn>
                <a:cxn ang="0">
                  <a:pos x="921" y="1033"/>
                </a:cxn>
              </a:cxnLst>
              <a:rect l="0" t="0" r="r" b="b"/>
              <a:pathLst>
                <a:path w="1038" h="1033">
                  <a:moveTo>
                    <a:pt x="921" y="1033"/>
                  </a:moveTo>
                  <a:lnTo>
                    <a:pt x="944" y="1031"/>
                  </a:lnTo>
                  <a:lnTo>
                    <a:pt x="967" y="1024"/>
                  </a:lnTo>
                  <a:lnTo>
                    <a:pt x="986" y="1012"/>
                  </a:lnTo>
                  <a:lnTo>
                    <a:pt x="1004" y="998"/>
                  </a:lnTo>
                  <a:lnTo>
                    <a:pt x="1018" y="981"/>
                  </a:lnTo>
                  <a:lnTo>
                    <a:pt x="1029" y="961"/>
                  </a:lnTo>
                  <a:lnTo>
                    <a:pt x="1036" y="938"/>
                  </a:lnTo>
                  <a:lnTo>
                    <a:pt x="1038" y="915"/>
                  </a:lnTo>
                  <a:lnTo>
                    <a:pt x="1038" y="118"/>
                  </a:lnTo>
                  <a:lnTo>
                    <a:pt x="1036" y="95"/>
                  </a:lnTo>
                  <a:lnTo>
                    <a:pt x="1029" y="72"/>
                  </a:lnTo>
                  <a:lnTo>
                    <a:pt x="1018" y="53"/>
                  </a:lnTo>
                  <a:lnTo>
                    <a:pt x="1004" y="35"/>
                  </a:lnTo>
                  <a:lnTo>
                    <a:pt x="986" y="21"/>
                  </a:lnTo>
                  <a:lnTo>
                    <a:pt x="967" y="10"/>
                  </a:lnTo>
                  <a:lnTo>
                    <a:pt x="944" y="3"/>
                  </a:lnTo>
                  <a:lnTo>
                    <a:pt x="921" y="0"/>
                  </a:lnTo>
                  <a:lnTo>
                    <a:pt x="117" y="0"/>
                  </a:lnTo>
                  <a:lnTo>
                    <a:pt x="94" y="3"/>
                  </a:lnTo>
                  <a:lnTo>
                    <a:pt x="71" y="10"/>
                  </a:lnTo>
                  <a:lnTo>
                    <a:pt x="52" y="21"/>
                  </a:lnTo>
                  <a:lnTo>
                    <a:pt x="34" y="35"/>
                  </a:lnTo>
                  <a:lnTo>
                    <a:pt x="20" y="53"/>
                  </a:lnTo>
                  <a:lnTo>
                    <a:pt x="9" y="72"/>
                  </a:lnTo>
                  <a:lnTo>
                    <a:pt x="2" y="95"/>
                  </a:lnTo>
                  <a:lnTo>
                    <a:pt x="0" y="118"/>
                  </a:lnTo>
                  <a:lnTo>
                    <a:pt x="0" y="915"/>
                  </a:lnTo>
                  <a:lnTo>
                    <a:pt x="2" y="938"/>
                  </a:lnTo>
                  <a:lnTo>
                    <a:pt x="9" y="961"/>
                  </a:lnTo>
                  <a:lnTo>
                    <a:pt x="20" y="981"/>
                  </a:lnTo>
                  <a:lnTo>
                    <a:pt x="34" y="998"/>
                  </a:lnTo>
                  <a:lnTo>
                    <a:pt x="52" y="1012"/>
                  </a:lnTo>
                  <a:lnTo>
                    <a:pt x="71" y="1024"/>
                  </a:lnTo>
                  <a:lnTo>
                    <a:pt x="94" y="1031"/>
                  </a:lnTo>
                  <a:lnTo>
                    <a:pt x="117" y="1033"/>
                  </a:lnTo>
                  <a:lnTo>
                    <a:pt x="921" y="103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" name="Freeform 31"/>
            <p:cNvSpPr>
              <a:spLocks/>
            </p:cNvSpPr>
            <p:nvPr/>
          </p:nvSpPr>
          <p:spPr bwMode="auto">
            <a:xfrm>
              <a:off x="1604941" y="5568965"/>
              <a:ext cx="36513" cy="33338"/>
            </a:xfrm>
            <a:custGeom>
              <a:avLst/>
              <a:gdLst/>
              <a:ahLst/>
              <a:cxnLst>
                <a:cxn ang="0">
                  <a:pos x="41" y="85"/>
                </a:cxn>
                <a:cxn ang="0">
                  <a:pos x="91" y="0"/>
                </a:cxn>
                <a:cxn ang="0">
                  <a:pos x="0" y="25"/>
                </a:cxn>
                <a:cxn ang="0">
                  <a:pos x="6" y="32"/>
                </a:cxn>
                <a:cxn ang="0">
                  <a:pos x="12" y="40"/>
                </a:cxn>
                <a:cxn ang="0">
                  <a:pos x="16" y="47"/>
                </a:cxn>
                <a:cxn ang="0">
                  <a:pos x="22" y="55"/>
                </a:cxn>
                <a:cxn ang="0">
                  <a:pos x="27" y="62"/>
                </a:cxn>
                <a:cxn ang="0">
                  <a:pos x="31" y="70"/>
                </a:cxn>
                <a:cxn ang="0">
                  <a:pos x="36" y="77"/>
                </a:cxn>
                <a:cxn ang="0">
                  <a:pos x="41" y="85"/>
                </a:cxn>
              </a:cxnLst>
              <a:rect l="0" t="0" r="r" b="b"/>
              <a:pathLst>
                <a:path w="91" h="85">
                  <a:moveTo>
                    <a:pt x="41" y="85"/>
                  </a:moveTo>
                  <a:lnTo>
                    <a:pt x="91" y="0"/>
                  </a:lnTo>
                  <a:lnTo>
                    <a:pt x="0" y="25"/>
                  </a:lnTo>
                  <a:lnTo>
                    <a:pt x="6" y="32"/>
                  </a:lnTo>
                  <a:lnTo>
                    <a:pt x="12" y="40"/>
                  </a:lnTo>
                  <a:lnTo>
                    <a:pt x="16" y="47"/>
                  </a:lnTo>
                  <a:lnTo>
                    <a:pt x="22" y="55"/>
                  </a:lnTo>
                  <a:lnTo>
                    <a:pt x="27" y="62"/>
                  </a:lnTo>
                  <a:lnTo>
                    <a:pt x="31" y="70"/>
                  </a:lnTo>
                  <a:lnTo>
                    <a:pt x="36" y="77"/>
                  </a:lnTo>
                  <a:lnTo>
                    <a:pt x="41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5" name="Freeform 32"/>
            <p:cNvSpPr>
              <a:spLocks/>
            </p:cNvSpPr>
            <p:nvPr/>
          </p:nvSpPr>
          <p:spPr bwMode="auto">
            <a:xfrm>
              <a:off x="1641454" y="5657865"/>
              <a:ext cx="39688" cy="31750"/>
            </a:xfrm>
            <a:custGeom>
              <a:avLst/>
              <a:gdLst/>
              <a:ahLst/>
              <a:cxnLst>
                <a:cxn ang="0">
                  <a:pos x="10" y="77"/>
                </a:cxn>
                <a:cxn ang="0">
                  <a:pos x="99" y="25"/>
                </a:cxn>
                <a:cxn ang="0">
                  <a:pos x="0" y="0"/>
                </a:cxn>
                <a:cxn ang="0">
                  <a:pos x="3" y="19"/>
                </a:cxn>
                <a:cxn ang="0">
                  <a:pos x="7" y="38"/>
                </a:cxn>
                <a:cxn ang="0">
                  <a:pos x="9" y="58"/>
                </a:cxn>
                <a:cxn ang="0">
                  <a:pos x="10" y="77"/>
                </a:cxn>
              </a:cxnLst>
              <a:rect l="0" t="0" r="r" b="b"/>
              <a:pathLst>
                <a:path w="99" h="77">
                  <a:moveTo>
                    <a:pt x="10" y="77"/>
                  </a:moveTo>
                  <a:lnTo>
                    <a:pt x="99" y="25"/>
                  </a:lnTo>
                  <a:lnTo>
                    <a:pt x="0" y="0"/>
                  </a:lnTo>
                  <a:lnTo>
                    <a:pt x="3" y="19"/>
                  </a:lnTo>
                  <a:lnTo>
                    <a:pt x="7" y="38"/>
                  </a:lnTo>
                  <a:lnTo>
                    <a:pt x="9" y="58"/>
                  </a:lnTo>
                  <a:lnTo>
                    <a:pt x="1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6" name="Freeform 33"/>
            <p:cNvSpPr>
              <a:spLocks/>
            </p:cNvSpPr>
            <p:nvPr/>
          </p:nvSpPr>
          <p:spPr bwMode="auto">
            <a:xfrm>
              <a:off x="1628754" y="5616590"/>
              <a:ext cx="38100" cy="28575"/>
            </a:xfrm>
            <a:custGeom>
              <a:avLst/>
              <a:gdLst/>
              <a:ahLst/>
              <a:cxnLst>
                <a:cxn ang="0">
                  <a:pos x="28" y="72"/>
                </a:cxn>
                <a:cxn ang="0">
                  <a:pos x="99" y="0"/>
                </a:cxn>
                <a:cxn ang="0">
                  <a:pos x="0" y="1"/>
                </a:cxn>
                <a:cxn ang="0">
                  <a:pos x="8" y="19"/>
                </a:cxn>
                <a:cxn ang="0">
                  <a:pos x="15" y="36"/>
                </a:cxn>
                <a:cxn ang="0">
                  <a:pos x="22" y="54"/>
                </a:cxn>
                <a:cxn ang="0">
                  <a:pos x="28" y="72"/>
                </a:cxn>
              </a:cxnLst>
              <a:rect l="0" t="0" r="r" b="b"/>
              <a:pathLst>
                <a:path w="99" h="72">
                  <a:moveTo>
                    <a:pt x="28" y="72"/>
                  </a:moveTo>
                  <a:lnTo>
                    <a:pt x="99" y="0"/>
                  </a:lnTo>
                  <a:lnTo>
                    <a:pt x="0" y="1"/>
                  </a:lnTo>
                  <a:lnTo>
                    <a:pt x="8" y="19"/>
                  </a:lnTo>
                  <a:lnTo>
                    <a:pt x="15" y="36"/>
                  </a:lnTo>
                  <a:lnTo>
                    <a:pt x="22" y="54"/>
                  </a:lnTo>
                  <a:lnTo>
                    <a:pt x="2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7" name="Freeform 34"/>
            <p:cNvSpPr>
              <a:spLocks/>
            </p:cNvSpPr>
            <p:nvPr/>
          </p:nvSpPr>
          <p:spPr bwMode="auto">
            <a:xfrm>
              <a:off x="1285852" y="5500702"/>
              <a:ext cx="454027" cy="455615"/>
            </a:xfrm>
            <a:custGeom>
              <a:avLst/>
              <a:gdLst/>
              <a:ahLst/>
              <a:cxnLst>
                <a:cxn ang="0">
                  <a:pos x="1132" y="121"/>
                </a:cxn>
                <a:cxn ang="0">
                  <a:pos x="1092" y="55"/>
                </a:cxn>
                <a:cxn ang="0">
                  <a:pos x="1043" y="18"/>
                </a:cxn>
                <a:cxn ang="0">
                  <a:pos x="1006" y="3"/>
                </a:cxn>
                <a:cxn ang="0">
                  <a:pos x="995" y="0"/>
                </a:cxn>
                <a:cxn ang="0">
                  <a:pos x="551" y="89"/>
                </a:cxn>
                <a:cxn ang="0">
                  <a:pos x="990" y="91"/>
                </a:cxn>
                <a:cxn ang="0">
                  <a:pos x="1010" y="102"/>
                </a:cxn>
                <a:cxn ang="0">
                  <a:pos x="1033" y="123"/>
                </a:cxn>
                <a:cxn ang="0">
                  <a:pos x="1050" y="155"/>
                </a:cxn>
                <a:cxn ang="0">
                  <a:pos x="1056" y="992"/>
                </a:cxn>
                <a:cxn ang="0">
                  <a:pos x="1053" y="1005"/>
                </a:cxn>
                <a:cxn ang="0">
                  <a:pos x="1041" y="1024"/>
                </a:cxn>
                <a:cxn ang="0">
                  <a:pos x="1018" y="1044"/>
                </a:cxn>
                <a:cxn ang="0">
                  <a:pos x="978" y="1058"/>
                </a:cxn>
                <a:cxn ang="0">
                  <a:pos x="148" y="1059"/>
                </a:cxn>
                <a:cxn ang="0">
                  <a:pos x="140" y="1058"/>
                </a:cxn>
                <a:cxn ang="0">
                  <a:pos x="126" y="1050"/>
                </a:cxn>
                <a:cxn ang="0">
                  <a:pos x="107" y="1029"/>
                </a:cxn>
                <a:cxn ang="0">
                  <a:pos x="89" y="991"/>
                </a:cxn>
                <a:cxn ang="0">
                  <a:pos x="92" y="150"/>
                </a:cxn>
                <a:cxn ang="0">
                  <a:pos x="106" y="129"/>
                </a:cxn>
                <a:cxn ang="0">
                  <a:pos x="132" y="106"/>
                </a:cxn>
                <a:cxn ang="0">
                  <a:pos x="172" y="91"/>
                </a:cxn>
                <a:cxn ang="0">
                  <a:pos x="551" y="89"/>
                </a:cxn>
                <a:cxn ang="0">
                  <a:pos x="199" y="0"/>
                </a:cxn>
                <a:cxn ang="0">
                  <a:pos x="155" y="3"/>
                </a:cxn>
                <a:cxn ang="0">
                  <a:pos x="117" y="15"/>
                </a:cxn>
                <a:cxn ang="0">
                  <a:pos x="84" y="31"/>
                </a:cxn>
                <a:cxn ang="0">
                  <a:pos x="58" y="52"/>
                </a:cxn>
                <a:cxn ang="0">
                  <a:pos x="37" y="74"/>
                </a:cxn>
                <a:cxn ang="0">
                  <a:pos x="20" y="97"/>
                </a:cxn>
                <a:cxn ang="0">
                  <a:pos x="8" y="120"/>
                </a:cxn>
                <a:cxn ang="0">
                  <a:pos x="1" y="140"/>
                </a:cxn>
                <a:cxn ang="0">
                  <a:pos x="0" y="1006"/>
                </a:cxn>
                <a:cxn ang="0">
                  <a:pos x="21" y="1057"/>
                </a:cxn>
                <a:cxn ang="0">
                  <a:pos x="65" y="1114"/>
                </a:cxn>
                <a:cxn ang="0">
                  <a:pos x="109" y="1140"/>
                </a:cxn>
                <a:cxn ang="0">
                  <a:pos x="146" y="1147"/>
                </a:cxn>
                <a:cxn ang="0">
                  <a:pos x="986" y="1147"/>
                </a:cxn>
                <a:cxn ang="0">
                  <a:pos x="1030" y="1135"/>
                </a:cxn>
                <a:cxn ang="0">
                  <a:pos x="1087" y="1103"/>
                </a:cxn>
                <a:cxn ang="0">
                  <a:pos x="1123" y="1059"/>
                </a:cxn>
                <a:cxn ang="0">
                  <a:pos x="1141" y="1016"/>
                </a:cxn>
                <a:cxn ang="0">
                  <a:pos x="1144" y="170"/>
                </a:cxn>
              </a:cxnLst>
              <a:rect l="0" t="0" r="r" b="b"/>
              <a:pathLst>
                <a:path w="1144" h="1147">
                  <a:moveTo>
                    <a:pt x="1144" y="168"/>
                  </a:moveTo>
                  <a:lnTo>
                    <a:pt x="1132" y="121"/>
                  </a:lnTo>
                  <a:lnTo>
                    <a:pt x="1114" y="84"/>
                  </a:lnTo>
                  <a:lnTo>
                    <a:pt x="1092" y="55"/>
                  </a:lnTo>
                  <a:lnTo>
                    <a:pt x="1067" y="34"/>
                  </a:lnTo>
                  <a:lnTo>
                    <a:pt x="1043" y="18"/>
                  </a:lnTo>
                  <a:lnTo>
                    <a:pt x="1022" y="8"/>
                  </a:lnTo>
                  <a:lnTo>
                    <a:pt x="1006" y="3"/>
                  </a:lnTo>
                  <a:lnTo>
                    <a:pt x="1000" y="1"/>
                  </a:lnTo>
                  <a:lnTo>
                    <a:pt x="995" y="0"/>
                  </a:lnTo>
                  <a:lnTo>
                    <a:pt x="551" y="0"/>
                  </a:lnTo>
                  <a:lnTo>
                    <a:pt x="551" y="89"/>
                  </a:lnTo>
                  <a:lnTo>
                    <a:pt x="983" y="89"/>
                  </a:lnTo>
                  <a:lnTo>
                    <a:pt x="990" y="91"/>
                  </a:lnTo>
                  <a:lnTo>
                    <a:pt x="1000" y="96"/>
                  </a:lnTo>
                  <a:lnTo>
                    <a:pt x="1010" y="102"/>
                  </a:lnTo>
                  <a:lnTo>
                    <a:pt x="1022" y="111"/>
                  </a:lnTo>
                  <a:lnTo>
                    <a:pt x="1033" y="123"/>
                  </a:lnTo>
                  <a:lnTo>
                    <a:pt x="1042" y="136"/>
                  </a:lnTo>
                  <a:lnTo>
                    <a:pt x="1050" y="155"/>
                  </a:lnTo>
                  <a:lnTo>
                    <a:pt x="1056" y="177"/>
                  </a:lnTo>
                  <a:lnTo>
                    <a:pt x="1056" y="992"/>
                  </a:lnTo>
                  <a:lnTo>
                    <a:pt x="1055" y="998"/>
                  </a:lnTo>
                  <a:lnTo>
                    <a:pt x="1053" y="1005"/>
                  </a:lnTo>
                  <a:lnTo>
                    <a:pt x="1048" y="1014"/>
                  </a:lnTo>
                  <a:lnTo>
                    <a:pt x="1041" y="1024"/>
                  </a:lnTo>
                  <a:lnTo>
                    <a:pt x="1031" y="1035"/>
                  </a:lnTo>
                  <a:lnTo>
                    <a:pt x="1018" y="1044"/>
                  </a:lnTo>
                  <a:lnTo>
                    <a:pt x="1000" y="1052"/>
                  </a:lnTo>
                  <a:lnTo>
                    <a:pt x="978" y="1058"/>
                  </a:lnTo>
                  <a:lnTo>
                    <a:pt x="155" y="1058"/>
                  </a:lnTo>
                  <a:lnTo>
                    <a:pt x="148" y="1059"/>
                  </a:lnTo>
                  <a:lnTo>
                    <a:pt x="146" y="1059"/>
                  </a:lnTo>
                  <a:lnTo>
                    <a:pt x="140" y="1058"/>
                  </a:lnTo>
                  <a:lnTo>
                    <a:pt x="134" y="1054"/>
                  </a:lnTo>
                  <a:lnTo>
                    <a:pt x="126" y="1050"/>
                  </a:lnTo>
                  <a:lnTo>
                    <a:pt x="117" y="1042"/>
                  </a:lnTo>
                  <a:lnTo>
                    <a:pt x="107" y="1029"/>
                  </a:lnTo>
                  <a:lnTo>
                    <a:pt x="98" y="1013"/>
                  </a:lnTo>
                  <a:lnTo>
                    <a:pt x="89" y="991"/>
                  </a:lnTo>
                  <a:lnTo>
                    <a:pt x="89" y="158"/>
                  </a:lnTo>
                  <a:lnTo>
                    <a:pt x="92" y="150"/>
                  </a:lnTo>
                  <a:lnTo>
                    <a:pt x="98" y="141"/>
                  </a:lnTo>
                  <a:lnTo>
                    <a:pt x="106" y="129"/>
                  </a:lnTo>
                  <a:lnTo>
                    <a:pt x="117" y="118"/>
                  </a:lnTo>
                  <a:lnTo>
                    <a:pt x="132" y="106"/>
                  </a:lnTo>
                  <a:lnTo>
                    <a:pt x="150" y="97"/>
                  </a:lnTo>
                  <a:lnTo>
                    <a:pt x="172" y="91"/>
                  </a:lnTo>
                  <a:lnTo>
                    <a:pt x="199" y="89"/>
                  </a:lnTo>
                  <a:lnTo>
                    <a:pt x="551" y="89"/>
                  </a:lnTo>
                  <a:lnTo>
                    <a:pt x="551" y="0"/>
                  </a:lnTo>
                  <a:lnTo>
                    <a:pt x="199" y="0"/>
                  </a:lnTo>
                  <a:lnTo>
                    <a:pt x="176" y="1"/>
                  </a:lnTo>
                  <a:lnTo>
                    <a:pt x="155" y="3"/>
                  </a:lnTo>
                  <a:lnTo>
                    <a:pt x="135" y="9"/>
                  </a:lnTo>
                  <a:lnTo>
                    <a:pt x="117" y="15"/>
                  </a:lnTo>
                  <a:lnTo>
                    <a:pt x="99" y="23"/>
                  </a:lnTo>
                  <a:lnTo>
                    <a:pt x="84" y="31"/>
                  </a:lnTo>
                  <a:lnTo>
                    <a:pt x="70" y="42"/>
                  </a:lnTo>
                  <a:lnTo>
                    <a:pt x="58" y="52"/>
                  </a:lnTo>
                  <a:lnTo>
                    <a:pt x="46" y="62"/>
                  </a:lnTo>
                  <a:lnTo>
                    <a:pt x="37" y="74"/>
                  </a:lnTo>
                  <a:lnTo>
                    <a:pt x="28" y="86"/>
                  </a:lnTo>
                  <a:lnTo>
                    <a:pt x="20" y="97"/>
                  </a:lnTo>
                  <a:lnTo>
                    <a:pt x="14" y="109"/>
                  </a:lnTo>
                  <a:lnTo>
                    <a:pt x="8" y="120"/>
                  </a:lnTo>
                  <a:lnTo>
                    <a:pt x="5" y="131"/>
                  </a:lnTo>
                  <a:lnTo>
                    <a:pt x="1" y="140"/>
                  </a:lnTo>
                  <a:lnTo>
                    <a:pt x="0" y="146"/>
                  </a:lnTo>
                  <a:lnTo>
                    <a:pt x="0" y="1006"/>
                  </a:lnTo>
                  <a:lnTo>
                    <a:pt x="2" y="1013"/>
                  </a:lnTo>
                  <a:lnTo>
                    <a:pt x="21" y="1057"/>
                  </a:lnTo>
                  <a:lnTo>
                    <a:pt x="43" y="1090"/>
                  </a:lnTo>
                  <a:lnTo>
                    <a:pt x="65" y="1114"/>
                  </a:lnTo>
                  <a:lnTo>
                    <a:pt x="88" y="1130"/>
                  </a:lnTo>
                  <a:lnTo>
                    <a:pt x="109" y="1140"/>
                  </a:lnTo>
                  <a:lnTo>
                    <a:pt x="128" y="1145"/>
                  </a:lnTo>
                  <a:lnTo>
                    <a:pt x="146" y="1147"/>
                  </a:lnTo>
                  <a:lnTo>
                    <a:pt x="157" y="1147"/>
                  </a:lnTo>
                  <a:lnTo>
                    <a:pt x="986" y="1147"/>
                  </a:lnTo>
                  <a:lnTo>
                    <a:pt x="990" y="1146"/>
                  </a:lnTo>
                  <a:lnTo>
                    <a:pt x="1030" y="1135"/>
                  </a:lnTo>
                  <a:lnTo>
                    <a:pt x="1062" y="1121"/>
                  </a:lnTo>
                  <a:lnTo>
                    <a:pt x="1087" y="1103"/>
                  </a:lnTo>
                  <a:lnTo>
                    <a:pt x="1108" y="1081"/>
                  </a:lnTo>
                  <a:lnTo>
                    <a:pt x="1123" y="1059"/>
                  </a:lnTo>
                  <a:lnTo>
                    <a:pt x="1135" y="1037"/>
                  </a:lnTo>
                  <a:lnTo>
                    <a:pt x="1141" y="1016"/>
                  </a:lnTo>
                  <a:lnTo>
                    <a:pt x="1144" y="999"/>
                  </a:lnTo>
                  <a:lnTo>
                    <a:pt x="1144" y="170"/>
                  </a:lnTo>
                  <a:lnTo>
                    <a:pt x="1144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" name="Freeform 35"/>
            <p:cNvSpPr>
              <a:spLocks/>
            </p:cNvSpPr>
            <p:nvPr/>
          </p:nvSpPr>
          <p:spPr bwMode="auto">
            <a:xfrm>
              <a:off x="1390627" y="5711841"/>
              <a:ext cx="244476" cy="18732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" y="24"/>
                </a:cxn>
                <a:cxn ang="0">
                  <a:pos x="4" y="50"/>
                </a:cxn>
                <a:cxn ang="0">
                  <a:pos x="2" y="74"/>
                </a:cxn>
                <a:cxn ang="0">
                  <a:pos x="0" y="99"/>
                </a:cxn>
                <a:cxn ang="0">
                  <a:pos x="2" y="138"/>
                </a:cxn>
                <a:cxn ang="0">
                  <a:pos x="6" y="175"/>
                </a:cxn>
                <a:cxn ang="0">
                  <a:pos x="14" y="209"/>
                </a:cxn>
                <a:cxn ang="0">
                  <a:pos x="25" y="244"/>
                </a:cxn>
                <a:cxn ang="0">
                  <a:pos x="37" y="276"/>
                </a:cxn>
                <a:cxn ang="0">
                  <a:pos x="54" y="306"/>
                </a:cxn>
                <a:cxn ang="0">
                  <a:pos x="71" y="335"/>
                </a:cxn>
                <a:cxn ang="0">
                  <a:pos x="91" y="361"/>
                </a:cxn>
                <a:cxn ang="0">
                  <a:pos x="113" y="385"/>
                </a:cxn>
                <a:cxn ang="0">
                  <a:pos x="137" y="406"/>
                </a:cxn>
                <a:cxn ang="0">
                  <a:pos x="162" y="424"/>
                </a:cxn>
                <a:cxn ang="0">
                  <a:pos x="189" y="440"/>
                </a:cxn>
                <a:cxn ang="0">
                  <a:pos x="217" y="453"/>
                </a:cxn>
                <a:cxn ang="0">
                  <a:pos x="247" y="462"/>
                </a:cxn>
                <a:cxn ang="0">
                  <a:pos x="277" y="467"/>
                </a:cxn>
                <a:cxn ang="0">
                  <a:pos x="308" y="469"/>
                </a:cxn>
                <a:cxn ang="0">
                  <a:pos x="339" y="467"/>
                </a:cxn>
                <a:cxn ang="0">
                  <a:pos x="370" y="462"/>
                </a:cxn>
                <a:cxn ang="0">
                  <a:pos x="399" y="453"/>
                </a:cxn>
                <a:cxn ang="0">
                  <a:pos x="428" y="440"/>
                </a:cxn>
                <a:cxn ang="0">
                  <a:pos x="455" y="424"/>
                </a:cxn>
                <a:cxn ang="0">
                  <a:pos x="480" y="406"/>
                </a:cxn>
                <a:cxn ang="0">
                  <a:pos x="503" y="385"/>
                </a:cxn>
                <a:cxn ang="0">
                  <a:pos x="525" y="361"/>
                </a:cxn>
                <a:cxn ang="0">
                  <a:pos x="545" y="335"/>
                </a:cxn>
                <a:cxn ang="0">
                  <a:pos x="563" y="306"/>
                </a:cxn>
                <a:cxn ang="0">
                  <a:pos x="578" y="276"/>
                </a:cxn>
                <a:cxn ang="0">
                  <a:pos x="591" y="244"/>
                </a:cxn>
                <a:cxn ang="0">
                  <a:pos x="601" y="209"/>
                </a:cxn>
                <a:cxn ang="0">
                  <a:pos x="609" y="175"/>
                </a:cxn>
                <a:cxn ang="0">
                  <a:pos x="614" y="138"/>
                </a:cxn>
                <a:cxn ang="0">
                  <a:pos x="615" y="99"/>
                </a:cxn>
                <a:cxn ang="0">
                  <a:pos x="614" y="74"/>
                </a:cxn>
                <a:cxn ang="0">
                  <a:pos x="613" y="50"/>
                </a:cxn>
                <a:cxn ang="0">
                  <a:pos x="609" y="24"/>
                </a:cxn>
                <a:cxn ang="0">
                  <a:pos x="605" y="0"/>
                </a:cxn>
                <a:cxn ang="0">
                  <a:pos x="12" y="0"/>
                </a:cxn>
              </a:cxnLst>
              <a:rect l="0" t="0" r="r" b="b"/>
              <a:pathLst>
                <a:path w="615" h="469">
                  <a:moveTo>
                    <a:pt x="12" y="0"/>
                  </a:moveTo>
                  <a:lnTo>
                    <a:pt x="7" y="24"/>
                  </a:lnTo>
                  <a:lnTo>
                    <a:pt x="4" y="50"/>
                  </a:lnTo>
                  <a:lnTo>
                    <a:pt x="2" y="74"/>
                  </a:lnTo>
                  <a:lnTo>
                    <a:pt x="0" y="99"/>
                  </a:lnTo>
                  <a:lnTo>
                    <a:pt x="2" y="138"/>
                  </a:lnTo>
                  <a:lnTo>
                    <a:pt x="6" y="175"/>
                  </a:lnTo>
                  <a:lnTo>
                    <a:pt x="14" y="209"/>
                  </a:lnTo>
                  <a:lnTo>
                    <a:pt x="25" y="244"/>
                  </a:lnTo>
                  <a:lnTo>
                    <a:pt x="37" y="276"/>
                  </a:lnTo>
                  <a:lnTo>
                    <a:pt x="54" y="306"/>
                  </a:lnTo>
                  <a:lnTo>
                    <a:pt x="71" y="335"/>
                  </a:lnTo>
                  <a:lnTo>
                    <a:pt x="91" y="361"/>
                  </a:lnTo>
                  <a:lnTo>
                    <a:pt x="113" y="385"/>
                  </a:lnTo>
                  <a:lnTo>
                    <a:pt x="137" y="406"/>
                  </a:lnTo>
                  <a:lnTo>
                    <a:pt x="162" y="424"/>
                  </a:lnTo>
                  <a:lnTo>
                    <a:pt x="189" y="440"/>
                  </a:lnTo>
                  <a:lnTo>
                    <a:pt x="217" y="453"/>
                  </a:lnTo>
                  <a:lnTo>
                    <a:pt x="247" y="462"/>
                  </a:lnTo>
                  <a:lnTo>
                    <a:pt x="277" y="467"/>
                  </a:lnTo>
                  <a:lnTo>
                    <a:pt x="308" y="469"/>
                  </a:lnTo>
                  <a:lnTo>
                    <a:pt x="339" y="467"/>
                  </a:lnTo>
                  <a:lnTo>
                    <a:pt x="370" y="462"/>
                  </a:lnTo>
                  <a:lnTo>
                    <a:pt x="399" y="453"/>
                  </a:lnTo>
                  <a:lnTo>
                    <a:pt x="428" y="440"/>
                  </a:lnTo>
                  <a:lnTo>
                    <a:pt x="455" y="424"/>
                  </a:lnTo>
                  <a:lnTo>
                    <a:pt x="480" y="406"/>
                  </a:lnTo>
                  <a:lnTo>
                    <a:pt x="503" y="385"/>
                  </a:lnTo>
                  <a:lnTo>
                    <a:pt x="525" y="361"/>
                  </a:lnTo>
                  <a:lnTo>
                    <a:pt x="545" y="335"/>
                  </a:lnTo>
                  <a:lnTo>
                    <a:pt x="563" y="306"/>
                  </a:lnTo>
                  <a:lnTo>
                    <a:pt x="578" y="276"/>
                  </a:lnTo>
                  <a:lnTo>
                    <a:pt x="591" y="244"/>
                  </a:lnTo>
                  <a:lnTo>
                    <a:pt x="601" y="209"/>
                  </a:lnTo>
                  <a:lnTo>
                    <a:pt x="609" y="175"/>
                  </a:lnTo>
                  <a:lnTo>
                    <a:pt x="614" y="138"/>
                  </a:lnTo>
                  <a:lnTo>
                    <a:pt x="615" y="99"/>
                  </a:lnTo>
                  <a:lnTo>
                    <a:pt x="614" y="74"/>
                  </a:lnTo>
                  <a:lnTo>
                    <a:pt x="613" y="50"/>
                  </a:lnTo>
                  <a:lnTo>
                    <a:pt x="609" y="24"/>
                  </a:lnTo>
                  <a:lnTo>
                    <a:pt x="605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9" name="Freeform 36"/>
            <p:cNvSpPr>
              <a:spLocks/>
            </p:cNvSpPr>
            <p:nvPr/>
          </p:nvSpPr>
          <p:spPr bwMode="auto">
            <a:xfrm>
              <a:off x="1493815" y="5742003"/>
              <a:ext cx="44450" cy="98426"/>
            </a:xfrm>
            <a:custGeom>
              <a:avLst/>
              <a:gdLst/>
              <a:ahLst/>
              <a:cxnLst>
                <a:cxn ang="0">
                  <a:pos x="111" y="56"/>
                </a:cxn>
                <a:cxn ang="0">
                  <a:pos x="109" y="44"/>
                </a:cxn>
                <a:cxn ang="0">
                  <a:pos x="106" y="34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6" y="9"/>
                </a:cxn>
                <a:cxn ang="0">
                  <a:pos x="76" y="5"/>
                </a:cxn>
                <a:cxn ang="0">
                  <a:pos x="67" y="1"/>
                </a:cxn>
                <a:cxn ang="0">
                  <a:pos x="55" y="0"/>
                </a:cxn>
                <a:cxn ang="0">
                  <a:pos x="44" y="1"/>
                </a:cxn>
                <a:cxn ang="0">
                  <a:pos x="34" y="5"/>
                </a:cxn>
                <a:cxn ang="0">
                  <a:pos x="24" y="9"/>
                </a:cxn>
                <a:cxn ang="0">
                  <a:pos x="16" y="16"/>
                </a:cxn>
                <a:cxn ang="0">
                  <a:pos x="9" y="24"/>
                </a:cxn>
                <a:cxn ang="0">
                  <a:pos x="4" y="34"/>
                </a:cxn>
                <a:cxn ang="0">
                  <a:pos x="1" y="44"/>
                </a:cxn>
                <a:cxn ang="0">
                  <a:pos x="0" y="56"/>
                </a:cxn>
                <a:cxn ang="0">
                  <a:pos x="2" y="72"/>
                </a:cxn>
                <a:cxn ang="0">
                  <a:pos x="9" y="86"/>
                </a:cxn>
                <a:cxn ang="0">
                  <a:pos x="19" y="97"/>
                </a:cxn>
                <a:cxn ang="0">
                  <a:pos x="32" y="105"/>
                </a:cxn>
                <a:cxn ang="0">
                  <a:pos x="13" y="250"/>
                </a:cxn>
                <a:cxn ang="0">
                  <a:pos x="93" y="250"/>
                </a:cxn>
                <a:cxn ang="0">
                  <a:pos x="75" y="106"/>
                </a:cxn>
                <a:cxn ang="0">
                  <a:pos x="83" y="103"/>
                </a:cxn>
                <a:cxn ang="0">
                  <a:pos x="89" y="98"/>
                </a:cxn>
                <a:cxn ang="0">
                  <a:pos x="96" y="93"/>
                </a:cxn>
                <a:cxn ang="0">
                  <a:pos x="100" y="87"/>
                </a:cxn>
                <a:cxn ang="0">
                  <a:pos x="105" y="80"/>
                </a:cxn>
                <a:cxn ang="0">
                  <a:pos x="108" y="72"/>
                </a:cxn>
                <a:cxn ang="0">
                  <a:pos x="109" y="64"/>
                </a:cxn>
                <a:cxn ang="0">
                  <a:pos x="111" y="56"/>
                </a:cxn>
              </a:cxnLst>
              <a:rect l="0" t="0" r="r" b="b"/>
              <a:pathLst>
                <a:path w="111" h="250">
                  <a:moveTo>
                    <a:pt x="111" y="56"/>
                  </a:moveTo>
                  <a:lnTo>
                    <a:pt x="109" y="44"/>
                  </a:lnTo>
                  <a:lnTo>
                    <a:pt x="106" y="34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6" y="9"/>
                  </a:lnTo>
                  <a:lnTo>
                    <a:pt x="76" y="5"/>
                  </a:lnTo>
                  <a:lnTo>
                    <a:pt x="67" y="1"/>
                  </a:lnTo>
                  <a:lnTo>
                    <a:pt x="55" y="0"/>
                  </a:lnTo>
                  <a:lnTo>
                    <a:pt x="44" y="1"/>
                  </a:lnTo>
                  <a:lnTo>
                    <a:pt x="34" y="5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2" y="72"/>
                  </a:lnTo>
                  <a:lnTo>
                    <a:pt x="9" y="86"/>
                  </a:lnTo>
                  <a:lnTo>
                    <a:pt x="19" y="97"/>
                  </a:lnTo>
                  <a:lnTo>
                    <a:pt x="32" y="105"/>
                  </a:lnTo>
                  <a:lnTo>
                    <a:pt x="13" y="250"/>
                  </a:lnTo>
                  <a:lnTo>
                    <a:pt x="93" y="250"/>
                  </a:lnTo>
                  <a:lnTo>
                    <a:pt x="75" y="106"/>
                  </a:lnTo>
                  <a:lnTo>
                    <a:pt x="83" y="103"/>
                  </a:lnTo>
                  <a:lnTo>
                    <a:pt x="89" y="98"/>
                  </a:lnTo>
                  <a:lnTo>
                    <a:pt x="96" y="93"/>
                  </a:lnTo>
                  <a:lnTo>
                    <a:pt x="100" y="87"/>
                  </a:lnTo>
                  <a:lnTo>
                    <a:pt x="105" y="80"/>
                  </a:lnTo>
                  <a:lnTo>
                    <a:pt x="108" y="72"/>
                  </a:lnTo>
                  <a:lnTo>
                    <a:pt x="109" y="64"/>
                  </a:lnTo>
                  <a:lnTo>
                    <a:pt x="1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0" name="Freeform 37"/>
            <p:cNvSpPr>
              <a:spLocks/>
            </p:cNvSpPr>
            <p:nvPr/>
          </p:nvSpPr>
          <p:spPr bwMode="auto">
            <a:xfrm>
              <a:off x="1411265" y="5580077"/>
              <a:ext cx="198438" cy="179388"/>
            </a:xfrm>
            <a:custGeom>
              <a:avLst/>
              <a:gdLst/>
              <a:ahLst/>
              <a:cxnLst>
                <a:cxn ang="0">
                  <a:pos x="465" y="223"/>
                </a:cxn>
                <a:cxn ang="0">
                  <a:pos x="493" y="184"/>
                </a:cxn>
                <a:cxn ang="0">
                  <a:pos x="481" y="149"/>
                </a:cxn>
                <a:cxn ang="0">
                  <a:pos x="463" y="117"/>
                </a:cxn>
                <a:cxn ang="0">
                  <a:pos x="441" y="87"/>
                </a:cxn>
                <a:cxn ang="0">
                  <a:pos x="409" y="57"/>
                </a:cxn>
                <a:cxn ang="0">
                  <a:pos x="369" y="29"/>
                </a:cxn>
                <a:cxn ang="0">
                  <a:pos x="324" y="10"/>
                </a:cxn>
                <a:cxn ang="0">
                  <a:pos x="275" y="1"/>
                </a:cxn>
                <a:cxn ang="0">
                  <a:pos x="224" y="1"/>
                </a:cxn>
                <a:cxn ang="0">
                  <a:pos x="176" y="12"/>
                </a:cxn>
                <a:cxn ang="0">
                  <a:pos x="131" y="30"/>
                </a:cxn>
                <a:cxn ang="0">
                  <a:pos x="90" y="58"/>
                </a:cxn>
                <a:cxn ang="0">
                  <a:pos x="57" y="91"/>
                </a:cxn>
                <a:cxn ang="0">
                  <a:pos x="30" y="131"/>
                </a:cxn>
                <a:cxn ang="0">
                  <a:pos x="12" y="176"/>
                </a:cxn>
                <a:cxn ang="0">
                  <a:pos x="1" y="225"/>
                </a:cxn>
                <a:cxn ang="0">
                  <a:pos x="0" y="452"/>
                </a:cxn>
                <a:cxn ang="0">
                  <a:pos x="62" y="251"/>
                </a:cxn>
                <a:cxn ang="0">
                  <a:pos x="65" y="214"/>
                </a:cxn>
                <a:cxn ang="0">
                  <a:pos x="75" y="178"/>
                </a:cxn>
                <a:cxn ang="0">
                  <a:pos x="93" y="146"/>
                </a:cxn>
                <a:cxn ang="0">
                  <a:pos x="116" y="117"/>
                </a:cxn>
                <a:cxn ang="0">
                  <a:pos x="145" y="92"/>
                </a:cxn>
                <a:cxn ang="0">
                  <a:pos x="178" y="75"/>
                </a:cxn>
                <a:cxn ang="0">
                  <a:pos x="213" y="65"/>
                </a:cxn>
                <a:cxn ang="0">
                  <a:pos x="250" y="61"/>
                </a:cxn>
                <a:cxn ang="0">
                  <a:pos x="287" y="65"/>
                </a:cxn>
                <a:cxn ang="0">
                  <a:pos x="323" y="75"/>
                </a:cxn>
                <a:cxn ang="0">
                  <a:pos x="356" y="92"/>
                </a:cxn>
                <a:cxn ang="0">
                  <a:pos x="385" y="117"/>
                </a:cxn>
                <a:cxn ang="0">
                  <a:pos x="408" y="145"/>
                </a:cxn>
                <a:cxn ang="0">
                  <a:pos x="426" y="176"/>
                </a:cxn>
                <a:cxn ang="0">
                  <a:pos x="436" y="210"/>
                </a:cxn>
                <a:cxn ang="0">
                  <a:pos x="441" y="246"/>
                </a:cxn>
                <a:cxn ang="0">
                  <a:pos x="441" y="252"/>
                </a:cxn>
                <a:cxn ang="0">
                  <a:pos x="441" y="276"/>
                </a:cxn>
                <a:cxn ang="0">
                  <a:pos x="502" y="260"/>
                </a:cxn>
                <a:cxn ang="0">
                  <a:pos x="502" y="247"/>
                </a:cxn>
                <a:cxn ang="0">
                  <a:pos x="502" y="244"/>
                </a:cxn>
                <a:cxn ang="0">
                  <a:pos x="502" y="240"/>
                </a:cxn>
              </a:cxnLst>
              <a:rect l="0" t="0" r="r" b="b"/>
              <a:pathLst>
                <a:path w="502" h="452">
                  <a:moveTo>
                    <a:pt x="502" y="239"/>
                  </a:moveTo>
                  <a:lnTo>
                    <a:pt x="465" y="223"/>
                  </a:lnTo>
                  <a:lnTo>
                    <a:pt x="497" y="202"/>
                  </a:lnTo>
                  <a:lnTo>
                    <a:pt x="493" y="184"/>
                  </a:lnTo>
                  <a:lnTo>
                    <a:pt x="488" y="166"/>
                  </a:lnTo>
                  <a:lnTo>
                    <a:pt x="481" y="149"/>
                  </a:lnTo>
                  <a:lnTo>
                    <a:pt x="473" y="133"/>
                  </a:lnTo>
                  <a:lnTo>
                    <a:pt x="463" y="117"/>
                  </a:lnTo>
                  <a:lnTo>
                    <a:pt x="452" y="102"/>
                  </a:lnTo>
                  <a:lnTo>
                    <a:pt x="441" y="87"/>
                  </a:lnTo>
                  <a:lnTo>
                    <a:pt x="428" y="73"/>
                  </a:lnTo>
                  <a:lnTo>
                    <a:pt x="409" y="57"/>
                  </a:lnTo>
                  <a:lnTo>
                    <a:pt x="390" y="42"/>
                  </a:lnTo>
                  <a:lnTo>
                    <a:pt x="369" y="29"/>
                  </a:lnTo>
                  <a:lnTo>
                    <a:pt x="347" y="19"/>
                  </a:lnTo>
                  <a:lnTo>
                    <a:pt x="324" y="10"/>
                  </a:lnTo>
                  <a:lnTo>
                    <a:pt x="300" y="5"/>
                  </a:lnTo>
                  <a:lnTo>
                    <a:pt x="275" y="1"/>
                  </a:lnTo>
                  <a:lnTo>
                    <a:pt x="250" y="0"/>
                  </a:lnTo>
                  <a:lnTo>
                    <a:pt x="224" y="1"/>
                  </a:lnTo>
                  <a:lnTo>
                    <a:pt x="199" y="5"/>
                  </a:lnTo>
                  <a:lnTo>
                    <a:pt x="176" y="12"/>
                  </a:lnTo>
                  <a:lnTo>
                    <a:pt x="153" y="20"/>
                  </a:lnTo>
                  <a:lnTo>
                    <a:pt x="131" y="30"/>
                  </a:lnTo>
                  <a:lnTo>
                    <a:pt x="110" y="43"/>
                  </a:lnTo>
                  <a:lnTo>
                    <a:pt x="90" y="58"/>
                  </a:lnTo>
                  <a:lnTo>
                    <a:pt x="73" y="73"/>
                  </a:lnTo>
                  <a:lnTo>
                    <a:pt x="57" y="91"/>
                  </a:lnTo>
                  <a:lnTo>
                    <a:pt x="43" y="111"/>
                  </a:lnTo>
                  <a:lnTo>
                    <a:pt x="30" y="131"/>
                  </a:lnTo>
                  <a:lnTo>
                    <a:pt x="20" y="153"/>
                  </a:lnTo>
                  <a:lnTo>
                    <a:pt x="12" y="176"/>
                  </a:lnTo>
                  <a:lnTo>
                    <a:pt x="5" y="200"/>
                  </a:lnTo>
                  <a:lnTo>
                    <a:pt x="1" y="225"/>
                  </a:lnTo>
                  <a:lnTo>
                    <a:pt x="0" y="251"/>
                  </a:lnTo>
                  <a:lnTo>
                    <a:pt x="0" y="452"/>
                  </a:lnTo>
                  <a:lnTo>
                    <a:pt x="62" y="452"/>
                  </a:lnTo>
                  <a:lnTo>
                    <a:pt x="62" y="251"/>
                  </a:lnTo>
                  <a:lnTo>
                    <a:pt x="63" y="232"/>
                  </a:lnTo>
                  <a:lnTo>
                    <a:pt x="65" y="214"/>
                  </a:lnTo>
                  <a:lnTo>
                    <a:pt x="70" y="195"/>
                  </a:lnTo>
                  <a:lnTo>
                    <a:pt x="75" y="178"/>
                  </a:lnTo>
                  <a:lnTo>
                    <a:pt x="84" y="162"/>
                  </a:lnTo>
                  <a:lnTo>
                    <a:pt x="93" y="146"/>
                  </a:lnTo>
                  <a:lnTo>
                    <a:pt x="103" y="131"/>
                  </a:lnTo>
                  <a:lnTo>
                    <a:pt x="116" y="117"/>
                  </a:lnTo>
                  <a:lnTo>
                    <a:pt x="130" y="104"/>
                  </a:lnTo>
                  <a:lnTo>
                    <a:pt x="145" y="92"/>
                  </a:lnTo>
                  <a:lnTo>
                    <a:pt x="161" y="83"/>
                  </a:lnTo>
                  <a:lnTo>
                    <a:pt x="178" y="75"/>
                  </a:lnTo>
                  <a:lnTo>
                    <a:pt x="196" y="69"/>
                  </a:lnTo>
                  <a:lnTo>
                    <a:pt x="213" y="65"/>
                  </a:lnTo>
                  <a:lnTo>
                    <a:pt x="231" y="62"/>
                  </a:lnTo>
                  <a:lnTo>
                    <a:pt x="250" y="61"/>
                  </a:lnTo>
                  <a:lnTo>
                    <a:pt x="268" y="62"/>
                  </a:lnTo>
                  <a:lnTo>
                    <a:pt x="287" y="65"/>
                  </a:lnTo>
                  <a:lnTo>
                    <a:pt x="305" y="69"/>
                  </a:lnTo>
                  <a:lnTo>
                    <a:pt x="323" y="75"/>
                  </a:lnTo>
                  <a:lnTo>
                    <a:pt x="340" y="83"/>
                  </a:lnTo>
                  <a:lnTo>
                    <a:pt x="356" y="92"/>
                  </a:lnTo>
                  <a:lnTo>
                    <a:pt x="371" y="104"/>
                  </a:lnTo>
                  <a:lnTo>
                    <a:pt x="385" y="117"/>
                  </a:lnTo>
                  <a:lnTo>
                    <a:pt x="398" y="131"/>
                  </a:lnTo>
                  <a:lnTo>
                    <a:pt x="408" y="145"/>
                  </a:lnTo>
                  <a:lnTo>
                    <a:pt x="417" y="161"/>
                  </a:lnTo>
                  <a:lnTo>
                    <a:pt x="426" y="176"/>
                  </a:lnTo>
                  <a:lnTo>
                    <a:pt x="431" y="193"/>
                  </a:lnTo>
                  <a:lnTo>
                    <a:pt x="436" y="210"/>
                  </a:lnTo>
                  <a:lnTo>
                    <a:pt x="439" y="228"/>
                  </a:lnTo>
                  <a:lnTo>
                    <a:pt x="441" y="246"/>
                  </a:lnTo>
                  <a:lnTo>
                    <a:pt x="441" y="249"/>
                  </a:lnTo>
                  <a:lnTo>
                    <a:pt x="441" y="252"/>
                  </a:lnTo>
                  <a:lnTo>
                    <a:pt x="441" y="261"/>
                  </a:lnTo>
                  <a:lnTo>
                    <a:pt x="441" y="276"/>
                  </a:lnTo>
                  <a:lnTo>
                    <a:pt x="502" y="276"/>
                  </a:lnTo>
                  <a:lnTo>
                    <a:pt x="502" y="260"/>
                  </a:lnTo>
                  <a:lnTo>
                    <a:pt x="502" y="252"/>
                  </a:lnTo>
                  <a:lnTo>
                    <a:pt x="502" y="247"/>
                  </a:lnTo>
                  <a:lnTo>
                    <a:pt x="502" y="246"/>
                  </a:lnTo>
                  <a:lnTo>
                    <a:pt x="502" y="244"/>
                  </a:lnTo>
                  <a:lnTo>
                    <a:pt x="502" y="243"/>
                  </a:lnTo>
                  <a:lnTo>
                    <a:pt x="502" y="240"/>
                  </a:lnTo>
                  <a:lnTo>
                    <a:pt x="502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1" name="Group 28"/>
          <p:cNvGrpSpPr>
            <a:grpSpLocks noChangeAspect="1"/>
          </p:cNvGrpSpPr>
          <p:nvPr/>
        </p:nvGrpSpPr>
        <p:grpSpPr bwMode="auto">
          <a:xfrm>
            <a:off x="4344986" y="2571744"/>
            <a:ext cx="454027" cy="455615"/>
            <a:chOff x="483" y="2115"/>
            <a:chExt cx="286" cy="287"/>
          </a:xfrm>
        </p:grpSpPr>
        <p:sp>
          <p:nvSpPr>
            <p:cNvPr id="182" name="AutoShape 29"/>
            <p:cNvSpPr>
              <a:spLocks noChangeAspect="1" noChangeArrowheads="1" noTextEdit="1"/>
            </p:cNvSpPr>
            <p:nvPr/>
          </p:nvSpPr>
          <p:spPr bwMode="auto">
            <a:xfrm>
              <a:off x="483" y="2115"/>
              <a:ext cx="2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3" name="Freeform 30"/>
            <p:cNvSpPr>
              <a:spLocks/>
            </p:cNvSpPr>
            <p:nvPr/>
          </p:nvSpPr>
          <p:spPr bwMode="auto">
            <a:xfrm>
              <a:off x="497" y="2129"/>
              <a:ext cx="260" cy="258"/>
            </a:xfrm>
            <a:custGeom>
              <a:avLst/>
              <a:gdLst/>
              <a:ahLst/>
              <a:cxnLst>
                <a:cxn ang="0">
                  <a:pos x="921" y="1033"/>
                </a:cxn>
                <a:cxn ang="0">
                  <a:pos x="944" y="1031"/>
                </a:cxn>
                <a:cxn ang="0">
                  <a:pos x="967" y="1024"/>
                </a:cxn>
                <a:cxn ang="0">
                  <a:pos x="986" y="1012"/>
                </a:cxn>
                <a:cxn ang="0">
                  <a:pos x="1004" y="998"/>
                </a:cxn>
                <a:cxn ang="0">
                  <a:pos x="1018" y="981"/>
                </a:cxn>
                <a:cxn ang="0">
                  <a:pos x="1029" y="961"/>
                </a:cxn>
                <a:cxn ang="0">
                  <a:pos x="1036" y="938"/>
                </a:cxn>
                <a:cxn ang="0">
                  <a:pos x="1038" y="915"/>
                </a:cxn>
                <a:cxn ang="0">
                  <a:pos x="1038" y="118"/>
                </a:cxn>
                <a:cxn ang="0">
                  <a:pos x="1036" y="95"/>
                </a:cxn>
                <a:cxn ang="0">
                  <a:pos x="1029" y="72"/>
                </a:cxn>
                <a:cxn ang="0">
                  <a:pos x="1018" y="53"/>
                </a:cxn>
                <a:cxn ang="0">
                  <a:pos x="1004" y="35"/>
                </a:cxn>
                <a:cxn ang="0">
                  <a:pos x="986" y="21"/>
                </a:cxn>
                <a:cxn ang="0">
                  <a:pos x="967" y="10"/>
                </a:cxn>
                <a:cxn ang="0">
                  <a:pos x="944" y="3"/>
                </a:cxn>
                <a:cxn ang="0">
                  <a:pos x="921" y="0"/>
                </a:cxn>
                <a:cxn ang="0">
                  <a:pos x="117" y="0"/>
                </a:cxn>
                <a:cxn ang="0">
                  <a:pos x="94" y="3"/>
                </a:cxn>
                <a:cxn ang="0">
                  <a:pos x="71" y="10"/>
                </a:cxn>
                <a:cxn ang="0">
                  <a:pos x="52" y="21"/>
                </a:cxn>
                <a:cxn ang="0">
                  <a:pos x="34" y="35"/>
                </a:cxn>
                <a:cxn ang="0">
                  <a:pos x="20" y="53"/>
                </a:cxn>
                <a:cxn ang="0">
                  <a:pos x="9" y="72"/>
                </a:cxn>
                <a:cxn ang="0">
                  <a:pos x="2" y="95"/>
                </a:cxn>
                <a:cxn ang="0">
                  <a:pos x="0" y="118"/>
                </a:cxn>
                <a:cxn ang="0">
                  <a:pos x="0" y="915"/>
                </a:cxn>
                <a:cxn ang="0">
                  <a:pos x="2" y="938"/>
                </a:cxn>
                <a:cxn ang="0">
                  <a:pos x="9" y="961"/>
                </a:cxn>
                <a:cxn ang="0">
                  <a:pos x="20" y="981"/>
                </a:cxn>
                <a:cxn ang="0">
                  <a:pos x="34" y="998"/>
                </a:cxn>
                <a:cxn ang="0">
                  <a:pos x="52" y="1012"/>
                </a:cxn>
                <a:cxn ang="0">
                  <a:pos x="71" y="1024"/>
                </a:cxn>
                <a:cxn ang="0">
                  <a:pos x="94" y="1031"/>
                </a:cxn>
                <a:cxn ang="0">
                  <a:pos x="117" y="1033"/>
                </a:cxn>
                <a:cxn ang="0">
                  <a:pos x="921" y="1033"/>
                </a:cxn>
              </a:cxnLst>
              <a:rect l="0" t="0" r="r" b="b"/>
              <a:pathLst>
                <a:path w="1038" h="1033">
                  <a:moveTo>
                    <a:pt x="921" y="1033"/>
                  </a:moveTo>
                  <a:lnTo>
                    <a:pt x="944" y="1031"/>
                  </a:lnTo>
                  <a:lnTo>
                    <a:pt x="967" y="1024"/>
                  </a:lnTo>
                  <a:lnTo>
                    <a:pt x="986" y="1012"/>
                  </a:lnTo>
                  <a:lnTo>
                    <a:pt x="1004" y="998"/>
                  </a:lnTo>
                  <a:lnTo>
                    <a:pt x="1018" y="981"/>
                  </a:lnTo>
                  <a:lnTo>
                    <a:pt x="1029" y="961"/>
                  </a:lnTo>
                  <a:lnTo>
                    <a:pt x="1036" y="938"/>
                  </a:lnTo>
                  <a:lnTo>
                    <a:pt x="1038" y="915"/>
                  </a:lnTo>
                  <a:lnTo>
                    <a:pt x="1038" y="118"/>
                  </a:lnTo>
                  <a:lnTo>
                    <a:pt x="1036" y="95"/>
                  </a:lnTo>
                  <a:lnTo>
                    <a:pt x="1029" y="72"/>
                  </a:lnTo>
                  <a:lnTo>
                    <a:pt x="1018" y="53"/>
                  </a:lnTo>
                  <a:lnTo>
                    <a:pt x="1004" y="35"/>
                  </a:lnTo>
                  <a:lnTo>
                    <a:pt x="986" y="21"/>
                  </a:lnTo>
                  <a:lnTo>
                    <a:pt x="967" y="10"/>
                  </a:lnTo>
                  <a:lnTo>
                    <a:pt x="944" y="3"/>
                  </a:lnTo>
                  <a:lnTo>
                    <a:pt x="921" y="0"/>
                  </a:lnTo>
                  <a:lnTo>
                    <a:pt x="117" y="0"/>
                  </a:lnTo>
                  <a:lnTo>
                    <a:pt x="94" y="3"/>
                  </a:lnTo>
                  <a:lnTo>
                    <a:pt x="71" y="10"/>
                  </a:lnTo>
                  <a:lnTo>
                    <a:pt x="52" y="21"/>
                  </a:lnTo>
                  <a:lnTo>
                    <a:pt x="34" y="35"/>
                  </a:lnTo>
                  <a:lnTo>
                    <a:pt x="20" y="53"/>
                  </a:lnTo>
                  <a:lnTo>
                    <a:pt x="9" y="72"/>
                  </a:lnTo>
                  <a:lnTo>
                    <a:pt x="2" y="95"/>
                  </a:lnTo>
                  <a:lnTo>
                    <a:pt x="0" y="118"/>
                  </a:lnTo>
                  <a:lnTo>
                    <a:pt x="0" y="915"/>
                  </a:lnTo>
                  <a:lnTo>
                    <a:pt x="2" y="938"/>
                  </a:lnTo>
                  <a:lnTo>
                    <a:pt x="9" y="961"/>
                  </a:lnTo>
                  <a:lnTo>
                    <a:pt x="20" y="981"/>
                  </a:lnTo>
                  <a:lnTo>
                    <a:pt x="34" y="998"/>
                  </a:lnTo>
                  <a:lnTo>
                    <a:pt x="52" y="1012"/>
                  </a:lnTo>
                  <a:lnTo>
                    <a:pt x="71" y="1024"/>
                  </a:lnTo>
                  <a:lnTo>
                    <a:pt x="94" y="1031"/>
                  </a:lnTo>
                  <a:lnTo>
                    <a:pt x="117" y="1033"/>
                  </a:lnTo>
                  <a:lnTo>
                    <a:pt x="921" y="10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" name="Freeform 31"/>
            <p:cNvSpPr>
              <a:spLocks/>
            </p:cNvSpPr>
            <p:nvPr/>
          </p:nvSpPr>
          <p:spPr bwMode="auto">
            <a:xfrm>
              <a:off x="684" y="2158"/>
              <a:ext cx="23" cy="21"/>
            </a:xfrm>
            <a:custGeom>
              <a:avLst/>
              <a:gdLst/>
              <a:ahLst/>
              <a:cxnLst>
                <a:cxn ang="0">
                  <a:pos x="41" y="85"/>
                </a:cxn>
                <a:cxn ang="0">
                  <a:pos x="91" y="0"/>
                </a:cxn>
                <a:cxn ang="0">
                  <a:pos x="0" y="25"/>
                </a:cxn>
                <a:cxn ang="0">
                  <a:pos x="6" y="32"/>
                </a:cxn>
                <a:cxn ang="0">
                  <a:pos x="12" y="40"/>
                </a:cxn>
                <a:cxn ang="0">
                  <a:pos x="16" y="47"/>
                </a:cxn>
                <a:cxn ang="0">
                  <a:pos x="22" y="55"/>
                </a:cxn>
                <a:cxn ang="0">
                  <a:pos x="27" y="62"/>
                </a:cxn>
                <a:cxn ang="0">
                  <a:pos x="31" y="70"/>
                </a:cxn>
                <a:cxn ang="0">
                  <a:pos x="36" y="77"/>
                </a:cxn>
                <a:cxn ang="0">
                  <a:pos x="41" y="85"/>
                </a:cxn>
              </a:cxnLst>
              <a:rect l="0" t="0" r="r" b="b"/>
              <a:pathLst>
                <a:path w="91" h="85">
                  <a:moveTo>
                    <a:pt x="41" y="85"/>
                  </a:moveTo>
                  <a:lnTo>
                    <a:pt x="91" y="0"/>
                  </a:lnTo>
                  <a:lnTo>
                    <a:pt x="0" y="25"/>
                  </a:lnTo>
                  <a:lnTo>
                    <a:pt x="6" y="32"/>
                  </a:lnTo>
                  <a:lnTo>
                    <a:pt x="12" y="40"/>
                  </a:lnTo>
                  <a:lnTo>
                    <a:pt x="16" y="47"/>
                  </a:lnTo>
                  <a:lnTo>
                    <a:pt x="22" y="55"/>
                  </a:lnTo>
                  <a:lnTo>
                    <a:pt x="27" y="62"/>
                  </a:lnTo>
                  <a:lnTo>
                    <a:pt x="31" y="70"/>
                  </a:lnTo>
                  <a:lnTo>
                    <a:pt x="36" y="77"/>
                  </a:lnTo>
                  <a:lnTo>
                    <a:pt x="41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5" name="Freeform 32"/>
            <p:cNvSpPr>
              <a:spLocks/>
            </p:cNvSpPr>
            <p:nvPr/>
          </p:nvSpPr>
          <p:spPr bwMode="auto">
            <a:xfrm>
              <a:off x="707" y="2214"/>
              <a:ext cx="25" cy="20"/>
            </a:xfrm>
            <a:custGeom>
              <a:avLst/>
              <a:gdLst/>
              <a:ahLst/>
              <a:cxnLst>
                <a:cxn ang="0">
                  <a:pos x="10" y="77"/>
                </a:cxn>
                <a:cxn ang="0">
                  <a:pos x="99" y="25"/>
                </a:cxn>
                <a:cxn ang="0">
                  <a:pos x="0" y="0"/>
                </a:cxn>
                <a:cxn ang="0">
                  <a:pos x="3" y="19"/>
                </a:cxn>
                <a:cxn ang="0">
                  <a:pos x="7" y="38"/>
                </a:cxn>
                <a:cxn ang="0">
                  <a:pos x="9" y="58"/>
                </a:cxn>
                <a:cxn ang="0">
                  <a:pos x="10" y="77"/>
                </a:cxn>
              </a:cxnLst>
              <a:rect l="0" t="0" r="r" b="b"/>
              <a:pathLst>
                <a:path w="99" h="77">
                  <a:moveTo>
                    <a:pt x="10" y="77"/>
                  </a:moveTo>
                  <a:lnTo>
                    <a:pt x="99" y="25"/>
                  </a:lnTo>
                  <a:lnTo>
                    <a:pt x="0" y="0"/>
                  </a:lnTo>
                  <a:lnTo>
                    <a:pt x="3" y="19"/>
                  </a:lnTo>
                  <a:lnTo>
                    <a:pt x="7" y="38"/>
                  </a:lnTo>
                  <a:lnTo>
                    <a:pt x="9" y="58"/>
                  </a:lnTo>
                  <a:lnTo>
                    <a:pt x="1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6" name="Freeform 33"/>
            <p:cNvSpPr>
              <a:spLocks/>
            </p:cNvSpPr>
            <p:nvPr/>
          </p:nvSpPr>
          <p:spPr bwMode="auto">
            <a:xfrm>
              <a:off x="699" y="2188"/>
              <a:ext cx="24" cy="18"/>
            </a:xfrm>
            <a:custGeom>
              <a:avLst/>
              <a:gdLst/>
              <a:ahLst/>
              <a:cxnLst>
                <a:cxn ang="0">
                  <a:pos x="28" y="72"/>
                </a:cxn>
                <a:cxn ang="0">
                  <a:pos x="99" y="0"/>
                </a:cxn>
                <a:cxn ang="0">
                  <a:pos x="0" y="1"/>
                </a:cxn>
                <a:cxn ang="0">
                  <a:pos x="8" y="19"/>
                </a:cxn>
                <a:cxn ang="0">
                  <a:pos x="15" y="36"/>
                </a:cxn>
                <a:cxn ang="0">
                  <a:pos x="22" y="54"/>
                </a:cxn>
                <a:cxn ang="0">
                  <a:pos x="28" y="72"/>
                </a:cxn>
              </a:cxnLst>
              <a:rect l="0" t="0" r="r" b="b"/>
              <a:pathLst>
                <a:path w="99" h="72">
                  <a:moveTo>
                    <a:pt x="28" y="72"/>
                  </a:moveTo>
                  <a:lnTo>
                    <a:pt x="99" y="0"/>
                  </a:lnTo>
                  <a:lnTo>
                    <a:pt x="0" y="1"/>
                  </a:lnTo>
                  <a:lnTo>
                    <a:pt x="8" y="19"/>
                  </a:lnTo>
                  <a:lnTo>
                    <a:pt x="15" y="36"/>
                  </a:lnTo>
                  <a:lnTo>
                    <a:pt x="22" y="54"/>
                  </a:lnTo>
                  <a:lnTo>
                    <a:pt x="2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7" name="Freeform 34"/>
            <p:cNvSpPr>
              <a:spLocks/>
            </p:cNvSpPr>
            <p:nvPr/>
          </p:nvSpPr>
          <p:spPr bwMode="auto">
            <a:xfrm>
              <a:off x="483" y="2115"/>
              <a:ext cx="286" cy="287"/>
            </a:xfrm>
            <a:custGeom>
              <a:avLst/>
              <a:gdLst/>
              <a:ahLst/>
              <a:cxnLst>
                <a:cxn ang="0">
                  <a:pos x="1132" y="121"/>
                </a:cxn>
                <a:cxn ang="0">
                  <a:pos x="1092" y="55"/>
                </a:cxn>
                <a:cxn ang="0">
                  <a:pos x="1043" y="18"/>
                </a:cxn>
                <a:cxn ang="0">
                  <a:pos x="1006" y="3"/>
                </a:cxn>
                <a:cxn ang="0">
                  <a:pos x="995" y="0"/>
                </a:cxn>
                <a:cxn ang="0">
                  <a:pos x="551" y="89"/>
                </a:cxn>
                <a:cxn ang="0">
                  <a:pos x="990" y="91"/>
                </a:cxn>
                <a:cxn ang="0">
                  <a:pos x="1010" y="102"/>
                </a:cxn>
                <a:cxn ang="0">
                  <a:pos x="1033" y="123"/>
                </a:cxn>
                <a:cxn ang="0">
                  <a:pos x="1050" y="155"/>
                </a:cxn>
                <a:cxn ang="0">
                  <a:pos x="1056" y="992"/>
                </a:cxn>
                <a:cxn ang="0">
                  <a:pos x="1053" y="1005"/>
                </a:cxn>
                <a:cxn ang="0">
                  <a:pos x="1041" y="1024"/>
                </a:cxn>
                <a:cxn ang="0">
                  <a:pos x="1018" y="1044"/>
                </a:cxn>
                <a:cxn ang="0">
                  <a:pos x="978" y="1058"/>
                </a:cxn>
                <a:cxn ang="0">
                  <a:pos x="148" y="1059"/>
                </a:cxn>
                <a:cxn ang="0">
                  <a:pos x="140" y="1058"/>
                </a:cxn>
                <a:cxn ang="0">
                  <a:pos x="126" y="1050"/>
                </a:cxn>
                <a:cxn ang="0">
                  <a:pos x="107" y="1029"/>
                </a:cxn>
                <a:cxn ang="0">
                  <a:pos x="89" y="991"/>
                </a:cxn>
                <a:cxn ang="0">
                  <a:pos x="92" y="150"/>
                </a:cxn>
                <a:cxn ang="0">
                  <a:pos x="106" y="129"/>
                </a:cxn>
                <a:cxn ang="0">
                  <a:pos x="132" y="106"/>
                </a:cxn>
                <a:cxn ang="0">
                  <a:pos x="172" y="91"/>
                </a:cxn>
                <a:cxn ang="0">
                  <a:pos x="551" y="89"/>
                </a:cxn>
                <a:cxn ang="0">
                  <a:pos x="199" y="0"/>
                </a:cxn>
                <a:cxn ang="0">
                  <a:pos x="155" y="3"/>
                </a:cxn>
                <a:cxn ang="0">
                  <a:pos x="117" y="15"/>
                </a:cxn>
                <a:cxn ang="0">
                  <a:pos x="84" y="31"/>
                </a:cxn>
                <a:cxn ang="0">
                  <a:pos x="58" y="52"/>
                </a:cxn>
                <a:cxn ang="0">
                  <a:pos x="37" y="74"/>
                </a:cxn>
                <a:cxn ang="0">
                  <a:pos x="20" y="97"/>
                </a:cxn>
                <a:cxn ang="0">
                  <a:pos x="8" y="120"/>
                </a:cxn>
                <a:cxn ang="0">
                  <a:pos x="1" y="140"/>
                </a:cxn>
                <a:cxn ang="0">
                  <a:pos x="0" y="1006"/>
                </a:cxn>
                <a:cxn ang="0">
                  <a:pos x="21" y="1057"/>
                </a:cxn>
                <a:cxn ang="0">
                  <a:pos x="65" y="1114"/>
                </a:cxn>
                <a:cxn ang="0">
                  <a:pos x="109" y="1140"/>
                </a:cxn>
                <a:cxn ang="0">
                  <a:pos x="146" y="1147"/>
                </a:cxn>
                <a:cxn ang="0">
                  <a:pos x="986" y="1147"/>
                </a:cxn>
                <a:cxn ang="0">
                  <a:pos x="1030" y="1135"/>
                </a:cxn>
                <a:cxn ang="0">
                  <a:pos x="1087" y="1103"/>
                </a:cxn>
                <a:cxn ang="0">
                  <a:pos x="1123" y="1059"/>
                </a:cxn>
                <a:cxn ang="0">
                  <a:pos x="1141" y="1016"/>
                </a:cxn>
                <a:cxn ang="0">
                  <a:pos x="1144" y="170"/>
                </a:cxn>
              </a:cxnLst>
              <a:rect l="0" t="0" r="r" b="b"/>
              <a:pathLst>
                <a:path w="1144" h="1147">
                  <a:moveTo>
                    <a:pt x="1144" y="168"/>
                  </a:moveTo>
                  <a:lnTo>
                    <a:pt x="1132" y="121"/>
                  </a:lnTo>
                  <a:lnTo>
                    <a:pt x="1114" y="84"/>
                  </a:lnTo>
                  <a:lnTo>
                    <a:pt x="1092" y="55"/>
                  </a:lnTo>
                  <a:lnTo>
                    <a:pt x="1067" y="34"/>
                  </a:lnTo>
                  <a:lnTo>
                    <a:pt x="1043" y="18"/>
                  </a:lnTo>
                  <a:lnTo>
                    <a:pt x="1022" y="8"/>
                  </a:lnTo>
                  <a:lnTo>
                    <a:pt x="1006" y="3"/>
                  </a:lnTo>
                  <a:lnTo>
                    <a:pt x="1000" y="1"/>
                  </a:lnTo>
                  <a:lnTo>
                    <a:pt x="995" y="0"/>
                  </a:lnTo>
                  <a:lnTo>
                    <a:pt x="551" y="0"/>
                  </a:lnTo>
                  <a:lnTo>
                    <a:pt x="551" y="89"/>
                  </a:lnTo>
                  <a:lnTo>
                    <a:pt x="983" y="89"/>
                  </a:lnTo>
                  <a:lnTo>
                    <a:pt x="990" y="91"/>
                  </a:lnTo>
                  <a:lnTo>
                    <a:pt x="1000" y="96"/>
                  </a:lnTo>
                  <a:lnTo>
                    <a:pt x="1010" y="102"/>
                  </a:lnTo>
                  <a:lnTo>
                    <a:pt x="1022" y="111"/>
                  </a:lnTo>
                  <a:lnTo>
                    <a:pt x="1033" y="123"/>
                  </a:lnTo>
                  <a:lnTo>
                    <a:pt x="1042" y="136"/>
                  </a:lnTo>
                  <a:lnTo>
                    <a:pt x="1050" y="155"/>
                  </a:lnTo>
                  <a:lnTo>
                    <a:pt x="1056" y="177"/>
                  </a:lnTo>
                  <a:lnTo>
                    <a:pt x="1056" y="992"/>
                  </a:lnTo>
                  <a:lnTo>
                    <a:pt x="1055" y="998"/>
                  </a:lnTo>
                  <a:lnTo>
                    <a:pt x="1053" y="1005"/>
                  </a:lnTo>
                  <a:lnTo>
                    <a:pt x="1048" y="1014"/>
                  </a:lnTo>
                  <a:lnTo>
                    <a:pt x="1041" y="1024"/>
                  </a:lnTo>
                  <a:lnTo>
                    <a:pt x="1031" y="1035"/>
                  </a:lnTo>
                  <a:lnTo>
                    <a:pt x="1018" y="1044"/>
                  </a:lnTo>
                  <a:lnTo>
                    <a:pt x="1000" y="1052"/>
                  </a:lnTo>
                  <a:lnTo>
                    <a:pt x="978" y="1058"/>
                  </a:lnTo>
                  <a:lnTo>
                    <a:pt x="155" y="1058"/>
                  </a:lnTo>
                  <a:lnTo>
                    <a:pt x="148" y="1059"/>
                  </a:lnTo>
                  <a:lnTo>
                    <a:pt x="146" y="1059"/>
                  </a:lnTo>
                  <a:lnTo>
                    <a:pt x="140" y="1058"/>
                  </a:lnTo>
                  <a:lnTo>
                    <a:pt x="134" y="1054"/>
                  </a:lnTo>
                  <a:lnTo>
                    <a:pt x="126" y="1050"/>
                  </a:lnTo>
                  <a:lnTo>
                    <a:pt x="117" y="1042"/>
                  </a:lnTo>
                  <a:lnTo>
                    <a:pt x="107" y="1029"/>
                  </a:lnTo>
                  <a:lnTo>
                    <a:pt x="98" y="1013"/>
                  </a:lnTo>
                  <a:lnTo>
                    <a:pt x="89" y="991"/>
                  </a:lnTo>
                  <a:lnTo>
                    <a:pt x="89" y="158"/>
                  </a:lnTo>
                  <a:lnTo>
                    <a:pt x="92" y="150"/>
                  </a:lnTo>
                  <a:lnTo>
                    <a:pt x="98" y="141"/>
                  </a:lnTo>
                  <a:lnTo>
                    <a:pt x="106" y="129"/>
                  </a:lnTo>
                  <a:lnTo>
                    <a:pt x="117" y="118"/>
                  </a:lnTo>
                  <a:lnTo>
                    <a:pt x="132" y="106"/>
                  </a:lnTo>
                  <a:lnTo>
                    <a:pt x="150" y="97"/>
                  </a:lnTo>
                  <a:lnTo>
                    <a:pt x="172" y="91"/>
                  </a:lnTo>
                  <a:lnTo>
                    <a:pt x="199" y="89"/>
                  </a:lnTo>
                  <a:lnTo>
                    <a:pt x="551" y="89"/>
                  </a:lnTo>
                  <a:lnTo>
                    <a:pt x="551" y="0"/>
                  </a:lnTo>
                  <a:lnTo>
                    <a:pt x="199" y="0"/>
                  </a:lnTo>
                  <a:lnTo>
                    <a:pt x="176" y="1"/>
                  </a:lnTo>
                  <a:lnTo>
                    <a:pt x="155" y="3"/>
                  </a:lnTo>
                  <a:lnTo>
                    <a:pt x="135" y="9"/>
                  </a:lnTo>
                  <a:lnTo>
                    <a:pt x="117" y="15"/>
                  </a:lnTo>
                  <a:lnTo>
                    <a:pt x="99" y="23"/>
                  </a:lnTo>
                  <a:lnTo>
                    <a:pt x="84" y="31"/>
                  </a:lnTo>
                  <a:lnTo>
                    <a:pt x="70" y="42"/>
                  </a:lnTo>
                  <a:lnTo>
                    <a:pt x="58" y="52"/>
                  </a:lnTo>
                  <a:lnTo>
                    <a:pt x="46" y="62"/>
                  </a:lnTo>
                  <a:lnTo>
                    <a:pt x="37" y="74"/>
                  </a:lnTo>
                  <a:lnTo>
                    <a:pt x="28" y="86"/>
                  </a:lnTo>
                  <a:lnTo>
                    <a:pt x="20" y="97"/>
                  </a:lnTo>
                  <a:lnTo>
                    <a:pt x="14" y="109"/>
                  </a:lnTo>
                  <a:lnTo>
                    <a:pt x="8" y="120"/>
                  </a:lnTo>
                  <a:lnTo>
                    <a:pt x="5" y="131"/>
                  </a:lnTo>
                  <a:lnTo>
                    <a:pt x="1" y="140"/>
                  </a:lnTo>
                  <a:lnTo>
                    <a:pt x="0" y="146"/>
                  </a:lnTo>
                  <a:lnTo>
                    <a:pt x="0" y="1006"/>
                  </a:lnTo>
                  <a:lnTo>
                    <a:pt x="2" y="1013"/>
                  </a:lnTo>
                  <a:lnTo>
                    <a:pt x="21" y="1057"/>
                  </a:lnTo>
                  <a:lnTo>
                    <a:pt x="43" y="1090"/>
                  </a:lnTo>
                  <a:lnTo>
                    <a:pt x="65" y="1114"/>
                  </a:lnTo>
                  <a:lnTo>
                    <a:pt x="88" y="1130"/>
                  </a:lnTo>
                  <a:lnTo>
                    <a:pt x="109" y="1140"/>
                  </a:lnTo>
                  <a:lnTo>
                    <a:pt x="128" y="1145"/>
                  </a:lnTo>
                  <a:lnTo>
                    <a:pt x="146" y="1147"/>
                  </a:lnTo>
                  <a:lnTo>
                    <a:pt x="157" y="1147"/>
                  </a:lnTo>
                  <a:lnTo>
                    <a:pt x="986" y="1147"/>
                  </a:lnTo>
                  <a:lnTo>
                    <a:pt x="990" y="1146"/>
                  </a:lnTo>
                  <a:lnTo>
                    <a:pt x="1030" y="1135"/>
                  </a:lnTo>
                  <a:lnTo>
                    <a:pt x="1062" y="1121"/>
                  </a:lnTo>
                  <a:lnTo>
                    <a:pt x="1087" y="1103"/>
                  </a:lnTo>
                  <a:lnTo>
                    <a:pt x="1108" y="1081"/>
                  </a:lnTo>
                  <a:lnTo>
                    <a:pt x="1123" y="1059"/>
                  </a:lnTo>
                  <a:lnTo>
                    <a:pt x="1135" y="1037"/>
                  </a:lnTo>
                  <a:lnTo>
                    <a:pt x="1141" y="1016"/>
                  </a:lnTo>
                  <a:lnTo>
                    <a:pt x="1144" y="999"/>
                  </a:lnTo>
                  <a:lnTo>
                    <a:pt x="1144" y="170"/>
                  </a:lnTo>
                  <a:lnTo>
                    <a:pt x="1144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8" name="Freeform 35"/>
            <p:cNvSpPr>
              <a:spLocks/>
            </p:cNvSpPr>
            <p:nvPr/>
          </p:nvSpPr>
          <p:spPr bwMode="auto">
            <a:xfrm>
              <a:off x="549" y="2248"/>
              <a:ext cx="154" cy="11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" y="24"/>
                </a:cxn>
                <a:cxn ang="0">
                  <a:pos x="4" y="50"/>
                </a:cxn>
                <a:cxn ang="0">
                  <a:pos x="2" y="74"/>
                </a:cxn>
                <a:cxn ang="0">
                  <a:pos x="0" y="99"/>
                </a:cxn>
                <a:cxn ang="0">
                  <a:pos x="2" y="138"/>
                </a:cxn>
                <a:cxn ang="0">
                  <a:pos x="6" y="175"/>
                </a:cxn>
                <a:cxn ang="0">
                  <a:pos x="14" y="209"/>
                </a:cxn>
                <a:cxn ang="0">
                  <a:pos x="25" y="244"/>
                </a:cxn>
                <a:cxn ang="0">
                  <a:pos x="37" y="276"/>
                </a:cxn>
                <a:cxn ang="0">
                  <a:pos x="54" y="306"/>
                </a:cxn>
                <a:cxn ang="0">
                  <a:pos x="71" y="335"/>
                </a:cxn>
                <a:cxn ang="0">
                  <a:pos x="91" y="361"/>
                </a:cxn>
                <a:cxn ang="0">
                  <a:pos x="113" y="385"/>
                </a:cxn>
                <a:cxn ang="0">
                  <a:pos x="137" y="406"/>
                </a:cxn>
                <a:cxn ang="0">
                  <a:pos x="162" y="424"/>
                </a:cxn>
                <a:cxn ang="0">
                  <a:pos x="189" y="440"/>
                </a:cxn>
                <a:cxn ang="0">
                  <a:pos x="217" y="453"/>
                </a:cxn>
                <a:cxn ang="0">
                  <a:pos x="247" y="462"/>
                </a:cxn>
                <a:cxn ang="0">
                  <a:pos x="277" y="467"/>
                </a:cxn>
                <a:cxn ang="0">
                  <a:pos x="308" y="469"/>
                </a:cxn>
                <a:cxn ang="0">
                  <a:pos x="339" y="467"/>
                </a:cxn>
                <a:cxn ang="0">
                  <a:pos x="370" y="462"/>
                </a:cxn>
                <a:cxn ang="0">
                  <a:pos x="399" y="453"/>
                </a:cxn>
                <a:cxn ang="0">
                  <a:pos x="428" y="440"/>
                </a:cxn>
                <a:cxn ang="0">
                  <a:pos x="455" y="424"/>
                </a:cxn>
                <a:cxn ang="0">
                  <a:pos x="480" y="406"/>
                </a:cxn>
                <a:cxn ang="0">
                  <a:pos x="503" y="385"/>
                </a:cxn>
                <a:cxn ang="0">
                  <a:pos x="525" y="361"/>
                </a:cxn>
                <a:cxn ang="0">
                  <a:pos x="545" y="335"/>
                </a:cxn>
                <a:cxn ang="0">
                  <a:pos x="563" y="306"/>
                </a:cxn>
                <a:cxn ang="0">
                  <a:pos x="578" y="276"/>
                </a:cxn>
                <a:cxn ang="0">
                  <a:pos x="591" y="244"/>
                </a:cxn>
                <a:cxn ang="0">
                  <a:pos x="601" y="209"/>
                </a:cxn>
                <a:cxn ang="0">
                  <a:pos x="609" y="175"/>
                </a:cxn>
                <a:cxn ang="0">
                  <a:pos x="614" y="138"/>
                </a:cxn>
                <a:cxn ang="0">
                  <a:pos x="615" y="99"/>
                </a:cxn>
                <a:cxn ang="0">
                  <a:pos x="614" y="74"/>
                </a:cxn>
                <a:cxn ang="0">
                  <a:pos x="613" y="50"/>
                </a:cxn>
                <a:cxn ang="0">
                  <a:pos x="609" y="24"/>
                </a:cxn>
                <a:cxn ang="0">
                  <a:pos x="605" y="0"/>
                </a:cxn>
                <a:cxn ang="0">
                  <a:pos x="12" y="0"/>
                </a:cxn>
              </a:cxnLst>
              <a:rect l="0" t="0" r="r" b="b"/>
              <a:pathLst>
                <a:path w="615" h="469">
                  <a:moveTo>
                    <a:pt x="12" y="0"/>
                  </a:moveTo>
                  <a:lnTo>
                    <a:pt x="7" y="24"/>
                  </a:lnTo>
                  <a:lnTo>
                    <a:pt x="4" y="50"/>
                  </a:lnTo>
                  <a:lnTo>
                    <a:pt x="2" y="74"/>
                  </a:lnTo>
                  <a:lnTo>
                    <a:pt x="0" y="99"/>
                  </a:lnTo>
                  <a:lnTo>
                    <a:pt x="2" y="138"/>
                  </a:lnTo>
                  <a:lnTo>
                    <a:pt x="6" y="175"/>
                  </a:lnTo>
                  <a:lnTo>
                    <a:pt x="14" y="209"/>
                  </a:lnTo>
                  <a:lnTo>
                    <a:pt x="25" y="244"/>
                  </a:lnTo>
                  <a:lnTo>
                    <a:pt x="37" y="276"/>
                  </a:lnTo>
                  <a:lnTo>
                    <a:pt x="54" y="306"/>
                  </a:lnTo>
                  <a:lnTo>
                    <a:pt x="71" y="335"/>
                  </a:lnTo>
                  <a:lnTo>
                    <a:pt x="91" y="361"/>
                  </a:lnTo>
                  <a:lnTo>
                    <a:pt x="113" y="385"/>
                  </a:lnTo>
                  <a:lnTo>
                    <a:pt x="137" y="406"/>
                  </a:lnTo>
                  <a:lnTo>
                    <a:pt x="162" y="424"/>
                  </a:lnTo>
                  <a:lnTo>
                    <a:pt x="189" y="440"/>
                  </a:lnTo>
                  <a:lnTo>
                    <a:pt x="217" y="453"/>
                  </a:lnTo>
                  <a:lnTo>
                    <a:pt x="247" y="462"/>
                  </a:lnTo>
                  <a:lnTo>
                    <a:pt x="277" y="467"/>
                  </a:lnTo>
                  <a:lnTo>
                    <a:pt x="308" y="469"/>
                  </a:lnTo>
                  <a:lnTo>
                    <a:pt x="339" y="467"/>
                  </a:lnTo>
                  <a:lnTo>
                    <a:pt x="370" y="462"/>
                  </a:lnTo>
                  <a:lnTo>
                    <a:pt x="399" y="453"/>
                  </a:lnTo>
                  <a:lnTo>
                    <a:pt x="428" y="440"/>
                  </a:lnTo>
                  <a:lnTo>
                    <a:pt x="455" y="424"/>
                  </a:lnTo>
                  <a:lnTo>
                    <a:pt x="480" y="406"/>
                  </a:lnTo>
                  <a:lnTo>
                    <a:pt x="503" y="385"/>
                  </a:lnTo>
                  <a:lnTo>
                    <a:pt x="525" y="361"/>
                  </a:lnTo>
                  <a:lnTo>
                    <a:pt x="545" y="335"/>
                  </a:lnTo>
                  <a:lnTo>
                    <a:pt x="563" y="306"/>
                  </a:lnTo>
                  <a:lnTo>
                    <a:pt x="578" y="276"/>
                  </a:lnTo>
                  <a:lnTo>
                    <a:pt x="591" y="244"/>
                  </a:lnTo>
                  <a:lnTo>
                    <a:pt x="601" y="209"/>
                  </a:lnTo>
                  <a:lnTo>
                    <a:pt x="609" y="175"/>
                  </a:lnTo>
                  <a:lnTo>
                    <a:pt x="614" y="138"/>
                  </a:lnTo>
                  <a:lnTo>
                    <a:pt x="615" y="99"/>
                  </a:lnTo>
                  <a:lnTo>
                    <a:pt x="614" y="74"/>
                  </a:lnTo>
                  <a:lnTo>
                    <a:pt x="613" y="50"/>
                  </a:lnTo>
                  <a:lnTo>
                    <a:pt x="609" y="24"/>
                  </a:lnTo>
                  <a:lnTo>
                    <a:pt x="605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9" name="Freeform 36"/>
            <p:cNvSpPr>
              <a:spLocks/>
            </p:cNvSpPr>
            <p:nvPr/>
          </p:nvSpPr>
          <p:spPr bwMode="auto">
            <a:xfrm>
              <a:off x="614" y="2267"/>
              <a:ext cx="28" cy="62"/>
            </a:xfrm>
            <a:custGeom>
              <a:avLst/>
              <a:gdLst/>
              <a:ahLst/>
              <a:cxnLst>
                <a:cxn ang="0">
                  <a:pos x="111" y="56"/>
                </a:cxn>
                <a:cxn ang="0">
                  <a:pos x="109" y="44"/>
                </a:cxn>
                <a:cxn ang="0">
                  <a:pos x="106" y="34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6" y="9"/>
                </a:cxn>
                <a:cxn ang="0">
                  <a:pos x="76" y="5"/>
                </a:cxn>
                <a:cxn ang="0">
                  <a:pos x="67" y="1"/>
                </a:cxn>
                <a:cxn ang="0">
                  <a:pos x="55" y="0"/>
                </a:cxn>
                <a:cxn ang="0">
                  <a:pos x="44" y="1"/>
                </a:cxn>
                <a:cxn ang="0">
                  <a:pos x="34" y="5"/>
                </a:cxn>
                <a:cxn ang="0">
                  <a:pos x="24" y="9"/>
                </a:cxn>
                <a:cxn ang="0">
                  <a:pos x="16" y="16"/>
                </a:cxn>
                <a:cxn ang="0">
                  <a:pos x="9" y="24"/>
                </a:cxn>
                <a:cxn ang="0">
                  <a:pos x="4" y="34"/>
                </a:cxn>
                <a:cxn ang="0">
                  <a:pos x="1" y="44"/>
                </a:cxn>
                <a:cxn ang="0">
                  <a:pos x="0" y="56"/>
                </a:cxn>
                <a:cxn ang="0">
                  <a:pos x="2" y="72"/>
                </a:cxn>
                <a:cxn ang="0">
                  <a:pos x="9" y="86"/>
                </a:cxn>
                <a:cxn ang="0">
                  <a:pos x="19" y="97"/>
                </a:cxn>
                <a:cxn ang="0">
                  <a:pos x="32" y="105"/>
                </a:cxn>
                <a:cxn ang="0">
                  <a:pos x="13" y="250"/>
                </a:cxn>
                <a:cxn ang="0">
                  <a:pos x="93" y="250"/>
                </a:cxn>
                <a:cxn ang="0">
                  <a:pos x="75" y="106"/>
                </a:cxn>
                <a:cxn ang="0">
                  <a:pos x="83" y="103"/>
                </a:cxn>
                <a:cxn ang="0">
                  <a:pos x="89" y="98"/>
                </a:cxn>
                <a:cxn ang="0">
                  <a:pos x="96" y="93"/>
                </a:cxn>
                <a:cxn ang="0">
                  <a:pos x="100" y="87"/>
                </a:cxn>
                <a:cxn ang="0">
                  <a:pos x="105" y="80"/>
                </a:cxn>
                <a:cxn ang="0">
                  <a:pos x="108" y="72"/>
                </a:cxn>
                <a:cxn ang="0">
                  <a:pos x="109" y="64"/>
                </a:cxn>
                <a:cxn ang="0">
                  <a:pos x="111" y="56"/>
                </a:cxn>
              </a:cxnLst>
              <a:rect l="0" t="0" r="r" b="b"/>
              <a:pathLst>
                <a:path w="111" h="250">
                  <a:moveTo>
                    <a:pt x="111" y="56"/>
                  </a:moveTo>
                  <a:lnTo>
                    <a:pt x="109" y="44"/>
                  </a:lnTo>
                  <a:lnTo>
                    <a:pt x="106" y="34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6" y="9"/>
                  </a:lnTo>
                  <a:lnTo>
                    <a:pt x="76" y="5"/>
                  </a:lnTo>
                  <a:lnTo>
                    <a:pt x="67" y="1"/>
                  </a:lnTo>
                  <a:lnTo>
                    <a:pt x="55" y="0"/>
                  </a:lnTo>
                  <a:lnTo>
                    <a:pt x="44" y="1"/>
                  </a:lnTo>
                  <a:lnTo>
                    <a:pt x="34" y="5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2" y="72"/>
                  </a:lnTo>
                  <a:lnTo>
                    <a:pt x="9" y="86"/>
                  </a:lnTo>
                  <a:lnTo>
                    <a:pt x="19" y="97"/>
                  </a:lnTo>
                  <a:lnTo>
                    <a:pt x="32" y="105"/>
                  </a:lnTo>
                  <a:lnTo>
                    <a:pt x="13" y="250"/>
                  </a:lnTo>
                  <a:lnTo>
                    <a:pt x="93" y="250"/>
                  </a:lnTo>
                  <a:lnTo>
                    <a:pt x="75" y="106"/>
                  </a:lnTo>
                  <a:lnTo>
                    <a:pt x="83" y="103"/>
                  </a:lnTo>
                  <a:lnTo>
                    <a:pt x="89" y="98"/>
                  </a:lnTo>
                  <a:lnTo>
                    <a:pt x="96" y="93"/>
                  </a:lnTo>
                  <a:lnTo>
                    <a:pt x="100" y="87"/>
                  </a:lnTo>
                  <a:lnTo>
                    <a:pt x="105" y="80"/>
                  </a:lnTo>
                  <a:lnTo>
                    <a:pt x="108" y="72"/>
                  </a:lnTo>
                  <a:lnTo>
                    <a:pt x="109" y="64"/>
                  </a:lnTo>
                  <a:lnTo>
                    <a:pt x="1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0" name="Freeform 37"/>
            <p:cNvSpPr>
              <a:spLocks/>
            </p:cNvSpPr>
            <p:nvPr/>
          </p:nvSpPr>
          <p:spPr bwMode="auto">
            <a:xfrm>
              <a:off x="562" y="2165"/>
              <a:ext cx="125" cy="113"/>
            </a:xfrm>
            <a:custGeom>
              <a:avLst/>
              <a:gdLst/>
              <a:ahLst/>
              <a:cxnLst>
                <a:cxn ang="0">
                  <a:pos x="465" y="223"/>
                </a:cxn>
                <a:cxn ang="0">
                  <a:pos x="493" y="184"/>
                </a:cxn>
                <a:cxn ang="0">
                  <a:pos x="481" y="149"/>
                </a:cxn>
                <a:cxn ang="0">
                  <a:pos x="463" y="117"/>
                </a:cxn>
                <a:cxn ang="0">
                  <a:pos x="441" y="87"/>
                </a:cxn>
                <a:cxn ang="0">
                  <a:pos x="409" y="57"/>
                </a:cxn>
                <a:cxn ang="0">
                  <a:pos x="369" y="29"/>
                </a:cxn>
                <a:cxn ang="0">
                  <a:pos x="324" y="10"/>
                </a:cxn>
                <a:cxn ang="0">
                  <a:pos x="275" y="1"/>
                </a:cxn>
                <a:cxn ang="0">
                  <a:pos x="224" y="1"/>
                </a:cxn>
                <a:cxn ang="0">
                  <a:pos x="176" y="12"/>
                </a:cxn>
                <a:cxn ang="0">
                  <a:pos x="131" y="30"/>
                </a:cxn>
                <a:cxn ang="0">
                  <a:pos x="90" y="58"/>
                </a:cxn>
                <a:cxn ang="0">
                  <a:pos x="57" y="91"/>
                </a:cxn>
                <a:cxn ang="0">
                  <a:pos x="30" y="131"/>
                </a:cxn>
                <a:cxn ang="0">
                  <a:pos x="12" y="176"/>
                </a:cxn>
                <a:cxn ang="0">
                  <a:pos x="1" y="225"/>
                </a:cxn>
                <a:cxn ang="0">
                  <a:pos x="0" y="452"/>
                </a:cxn>
                <a:cxn ang="0">
                  <a:pos x="62" y="251"/>
                </a:cxn>
                <a:cxn ang="0">
                  <a:pos x="65" y="214"/>
                </a:cxn>
                <a:cxn ang="0">
                  <a:pos x="75" y="178"/>
                </a:cxn>
                <a:cxn ang="0">
                  <a:pos x="93" y="146"/>
                </a:cxn>
                <a:cxn ang="0">
                  <a:pos x="116" y="117"/>
                </a:cxn>
                <a:cxn ang="0">
                  <a:pos x="145" y="92"/>
                </a:cxn>
                <a:cxn ang="0">
                  <a:pos x="178" y="75"/>
                </a:cxn>
                <a:cxn ang="0">
                  <a:pos x="213" y="65"/>
                </a:cxn>
                <a:cxn ang="0">
                  <a:pos x="250" y="61"/>
                </a:cxn>
                <a:cxn ang="0">
                  <a:pos x="287" y="65"/>
                </a:cxn>
                <a:cxn ang="0">
                  <a:pos x="323" y="75"/>
                </a:cxn>
                <a:cxn ang="0">
                  <a:pos x="356" y="92"/>
                </a:cxn>
                <a:cxn ang="0">
                  <a:pos x="385" y="117"/>
                </a:cxn>
                <a:cxn ang="0">
                  <a:pos x="408" y="145"/>
                </a:cxn>
                <a:cxn ang="0">
                  <a:pos x="426" y="176"/>
                </a:cxn>
                <a:cxn ang="0">
                  <a:pos x="436" y="210"/>
                </a:cxn>
                <a:cxn ang="0">
                  <a:pos x="441" y="246"/>
                </a:cxn>
                <a:cxn ang="0">
                  <a:pos x="441" y="252"/>
                </a:cxn>
                <a:cxn ang="0">
                  <a:pos x="441" y="276"/>
                </a:cxn>
                <a:cxn ang="0">
                  <a:pos x="502" y="260"/>
                </a:cxn>
                <a:cxn ang="0">
                  <a:pos x="502" y="247"/>
                </a:cxn>
                <a:cxn ang="0">
                  <a:pos x="502" y="244"/>
                </a:cxn>
                <a:cxn ang="0">
                  <a:pos x="502" y="240"/>
                </a:cxn>
              </a:cxnLst>
              <a:rect l="0" t="0" r="r" b="b"/>
              <a:pathLst>
                <a:path w="502" h="452">
                  <a:moveTo>
                    <a:pt x="502" y="239"/>
                  </a:moveTo>
                  <a:lnTo>
                    <a:pt x="465" y="223"/>
                  </a:lnTo>
                  <a:lnTo>
                    <a:pt x="497" y="202"/>
                  </a:lnTo>
                  <a:lnTo>
                    <a:pt x="493" y="184"/>
                  </a:lnTo>
                  <a:lnTo>
                    <a:pt x="488" y="166"/>
                  </a:lnTo>
                  <a:lnTo>
                    <a:pt x="481" y="149"/>
                  </a:lnTo>
                  <a:lnTo>
                    <a:pt x="473" y="133"/>
                  </a:lnTo>
                  <a:lnTo>
                    <a:pt x="463" y="117"/>
                  </a:lnTo>
                  <a:lnTo>
                    <a:pt x="452" y="102"/>
                  </a:lnTo>
                  <a:lnTo>
                    <a:pt x="441" y="87"/>
                  </a:lnTo>
                  <a:lnTo>
                    <a:pt x="428" y="73"/>
                  </a:lnTo>
                  <a:lnTo>
                    <a:pt x="409" y="57"/>
                  </a:lnTo>
                  <a:lnTo>
                    <a:pt x="390" y="42"/>
                  </a:lnTo>
                  <a:lnTo>
                    <a:pt x="369" y="29"/>
                  </a:lnTo>
                  <a:lnTo>
                    <a:pt x="347" y="19"/>
                  </a:lnTo>
                  <a:lnTo>
                    <a:pt x="324" y="10"/>
                  </a:lnTo>
                  <a:lnTo>
                    <a:pt x="300" y="5"/>
                  </a:lnTo>
                  <a:lnTo>
                    <a:pt x="275" y="1"/>
                  </a:lnTo>
                  <a:lnTo>
                    <a:pt x="250" y="0"/>
                  </a:lnTo>
                  <a:lnTo>
                    <a:pt x="224" y="1"/>
                  </a:lnTo>
                  <a:lnTo>
                    <a:pt x="199" y="5"/>
                  </a:lnTo>
                  <a:lnTo>
                    <a:pt x="176" y="12"/>
                  </a:lnTo>
                  <a:lnTo>
                    <a:pt x="153" y="20"/>
                  </a:lnTo>
                  <a:lnTo>
                    <a:pt x="131" y="30"/>
                  </a:lnTo>
                  <a:lnTo>
                    <a:pt x="110" y="43"/>
                  </a:lnTo>
                  <a:lnTo>
                    <a:pt x="90" y="58"/>
                  </a:lnTo>
                  <a:lnTo>
                    <a:pt x="73" y="73"/>
                  </a:lnTo>
                  <a:lnTo>
                    <a:pt x="57" y="91"/>
                  </a:lnTo>
                  <a:lnTo>
                    <a:pt x="43" y="111"/>
                  </a:lnTo>
                  <a:lnTo>
                    <a:pt x="30" y="131"/>
                  </a:lnTo>
                  <a:lnTo>
                    <a:pt x="20" y="153"/>
                  </a:lnTo>
                  <a:lnTo>
                    <a:pt x="12" y="176"/>
                  </a:lnTo>
                  <a:lnTo>
                    <a:pt x="5" y="200"/>
                  </a:lnTo>
                  <a:lnTo>
                    <a:pt x="1" y="225"/>
                  </a:lnTo>
                  <a:lnTo>
                    <a:pt x="0" y="251"/>
                  </a:lnTo>
                  <a:lnTo>
                    <a:pt x="0" y="452"/>
                  </a:lnTo>
                  <a:lnTo>
                    <a:pt x="62" y="452"/>
                  </a:lnTo>
                  <a:lnTo>
                    <a:pt x="62" y="251"/>
                  </a:lnTo>
                  <a:lnTo>
                    <a:pt x="63" y="232"/>
                  </a:lnTo>
                  <a:lnTo>
                    <a:pt x="65" y="214"/>
                  </a:lnTo>
                  <a:lnTo>
                    <a:pt x="70" y="195"/>
                  </a:lnTo>
                  <a:lnTo>
                    <a:pt x="75" y="178"/>
                  </a:lnTo>
                  <a:lnTo>
                    <a:pt x="84" y="162"/>
                  </a:lnTo>
                  <a:lnTo>
                    <a:pt x="93" y="146"/>
                  </a:lnTo>
                  <a:lnTo>
                    <a:pt x="103" y="131"/>
                  </a:lnTo>
                  <a:lnTo>
                    <a:pt x="116" y="117"/>
                  </a:lnTo>
                  <a:lnTo>
                    <a:pt x="130" y="104"/>
                  </a:lnTo>
                  <a:lnTo>
                    <a:pt x="145" y="92"/>
                  </a:lnTo>
                  <a:lnTo>
                    <a:pt x="161" y="83"/>
                  </a:lnTo>
                  <a:lnTo>
                    <a:pt x="178" y="75"/>
                  </a:lnTo>
                  <a:lnTo>
                    <a:pt x="196" y="69"/>
                  </a:lnTo>
                  <a:lnTo>
                    <a:pt x="213" y="65"/>
                  </a:lnTo>
                  <a:lnTo>
                    <a:pt x="231" y="62"/>
                  </a:lnTo>
                  <a:lnTo>
                    <a:pt x="250" y="61"/>
                  </a:lnTo>
                  <a:lnTo>
                    <a:pt x="268" y="62"/>
                  </a:lnTo>
                  <a:lnTo>
                    <a:pt x="287" y="65"/>
                  </a:lnTo>
                  <a:lnTo>
                    <a:pt x="305" y="69"/>
                  </a:lnTo>
                  <a:lnTo>
                    <a:pt x="323" y="75"/>
                  </a:lnTo>
                  <a:lnTo>
                    <a:pt x="340" y="83"/>
                  </a:lnTo>
                  <a:lnTo>
                    <a:pt x="356" y="92"/>
                  </a:lnTo>
                  <a:lnTo>
                    <a:pt x="371" y="104"/>
                  </a:lnTo>
                  <a:lnTo>
                    <a:pt x="385" y="117"/>
                  </a:lnTo>
                  <a:lnTo>
                    <a:pt x="398" y="131"/>
                  </a:lnTo>
                  <a:lnTo>
                    <a:pt x="408" y="145"/>
                  </a:lnTo>
                  <a:lnTo>
                    <a:pt x="417" y="161"/>
                  </a:lnTo>
                  <a:lnTo>
                    <a:pt x="426" y="176"/>
                  </a:lnTo>
                  <a:lnTo>
                    <a:pt x="431" y="193"/>
                  </a:lnTo>
                  <a:lnTo>
                    <a:pt x="436" y="210"/>
                  </a:lnTo>
                  <a:lnTo>
                    <a:pt x="439" y="228"/>
                  </a:lnTo>
                  <a:lnTo>
                    <a:pt x="441" y="246"/>
                  </a:lnTo>
                  <a:lnTo>
                    <a:pt x="441" y="249"/>
                  </a:lnTo>
                  <a:lnTo>
                    <a:pt x="441" y="252"/>
                  </a:lnTo>
                  <a:lnTo>
                    <a:pt x="441" y="261"/>
                  </a:lnTo>
                  <a:lnTo>
                    <a:pt x="441" y="276"/>
                  </a:lnTo>
                  <a:lnTo>
                    <a:pt x="502" y="276"/>
                  </a:lnTo>
                  <a:lnTo>
                    <a:pt x="502" y="260"/>
                  </a:lnTo>
                  <a:lnTo>
                    <a:pt x="502" y="252"/>
                  </a:lnTo>
                  <a:lnTo>
                    <a:pt x="502" y="247"/>
                  </a:lnTo>
                  <a:lnTo>
                    <a:pt x="502" y="246"/>
                  </a:lnTo>
                  <a:lnTo>
                    <a:pt x="502" y="244"/>
                  </a:lnTo>
                  <a:lnTo>
                    <a:pt x="502" y="243"/>
                  </a:lnTo>
                  <a:lnTo>
                    <a:pt x="502" y="240"/>
                  </a:lnTo>
                  <a:lnTo>
                    <a:pt x="502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92" name="Group 28"/>
          <p:cNvGrpSpPr>
            <a:grpSpLocks noChangeAspect="1"/>
          </p:cNvGrpSpPr>
          <p:nvPr/>
        </p:nvGrpSpPr>
        <p:grpSpPr bwMode="auto">
          <a:xfrm>
            <a:off x="4618039" y="2759071"/>
            <a:ext cx="454027" cy="455615"/>
            <a:chOff x="483" y="2115"/>
            <a:chExt cx="286" cy="287"/>
          </a:xfrm>
        </p:grpSpPr>
        <p:sp>
          <p:nvSpPr>
            <p:cNvPr id="193" name="AutoShape 29"/>
            <p:cNvSpPr>
              <a:spLocks noChangeAspect="1" noChangeArrowheads="1" noTextEdit="1"/>
            </p:cNvSpPr>
            <p:nvPr/>
          </p:nvSpPr>
          <p:spPr bwMode="auto">
            <a:xfrm>
              <a:off x="483" y="2115"/>
              <a:ext cx="2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4" name="Freeform 30"/>
            <p:cNvSpPr>
              <a:spLocks/>
            </p:cNvSpPr>
            <p:nvPr/>
          </p:nvSpPr>
          <p:spPr bwMode="auto">
            <a:xfrm>
              <a:off x="497" y="2129"/>
              <a:ext cx="260" cy="258"/>
            </a:xfrm>
            <a:custGeom>
              <a:avLst/>
              <a:gdLst/>
              <a:ahLst/>
              <a:cxnLst>
                <a:cxn ang="0">
                  <a:pos x="921" y="1033"/>
                </a:cxn>
                <a:cxn ang="0">
                  <a:pos x="944" y="1031"/>
                </a:cxn>
                <a:cxn ang="0">
                  <a:pos x="967" y="1024"/>
                </a:cxn>
                <a:cxn ang="0">
                  <a:pos x="986" y="1012"/>
                </a:cxn>
                <a:cxn ang="0">
                  <a:pos x="1004" y="998"/>
                </a:cxn>
                <a:cxn ang="0">
                  <a:pos x="1018" y="981"/>
                </a:cxn>
                <a:cxn ang="0">
                  <a:pos x="1029" y="961"/>
                </a:cxn>
                <a:cxn ang="0">
                  <a:pos x="1036" y="938"/>
                </a:cxn>
                <a:cxn ang="0">
                  <a:pos x="1038" y="915"/>
                </a:cxn>
                <a:cxn ang="0">
                  <a:pos x="1038" y="118"/>
                </a:cxn>
                <a:cxn ang="0">
                  <a:pos x="1036" y="95"/>
                </a:cxn>
                <a:cxn ang="0">
                  <a:pos x="1029" y="72"/>
                </a:cxn>
                <a:cxn ang="0">
                  <a:pos x="1018" y="53"/>
                </a:cxn>
                <a:cxn ang="0">
                  <a:pos x="1004" y="35"/>
                </a:cxn>
                <a:cxn ang="0">
                  <a:pos x="986" y="21"/>
                </a:cxn>
                <a:cxn ang="0">
                  <a:pos x="967" y="10"/>
                </a:cxn>
                <a:cxn ang="0">
                  <a:pos x="944" y="3"/>
                </a:cxn>
                <a:cxn ang="0">
                  <a:pos x="921" y="0"/>
                </a:cxn>
                <a:cxn ang="0">
                  <a:pos x="117" y="0"/>
                </a:cxn>
                <a:cxn ang="0">
                  <a:pos x="94" y="3"/>
                </a:cxn>
                <a:cxn ang="0">
                  <a:pos x="71" y="10"/>
                </a:cxn>
                <a:cxn ang="0">
                  <a:pos x="52" y="21"/>
                </a:cxn>
                <a:cxn ang="0">
                  <a:pos x="34" y="35"/>
                </a:cxn>
                <a:cxn ang="0">
                  <a:pos x="20" y="53"/>
                </a:cxn>
                <a:cxn ang="0">
                  <a:pos x="9" y="72"/>
                </a:cxn>
                <a:cxn ang="0">
                  <a:pos x="2" y="95"/>
                </a:cxn>
                <a:cxn ang="0">
                  <a:pos x="0" y="118"/>
                </a:cxn>
                <a:cxn ang="0">
                  <a:pos x="0" y="915"/>
                </a:cxn>
                <a:cxn ang="0">
                  <a:pos x="2" y="938"/>
                </a:cxn>
                <a:cxn ang="0">
                  <a:pos x="9" y="961"/>
                </a:cxn>
                <a:cxn ang="0">
                  <a:pos x="20" y="981"/>
                </a:cxn>
                <a:cxn ang="0">
                  <a:pos x="34" y="998"/>
                </a:cxn>
                <a:cxn ang="0">
                  <a:pos x="52" y="1012"/>
                </a:cxn>
                <a:cxn ang="0">
                  <a:pos x="71" y="1024"/>
                </a:cxn>
                <a:cxn ang="0">
                  <a:pos x="94" y="1031"/>
                </a:cxn>
                <a:cxn ang="0">
                  <a:pos x="117" y="1033"/>
                </a:cxn>
                <a:cxn ang="0">
                  <a:pos x="921" y="1033"/>
                </a:cxn>
              </a:cxnLst>
              <a:rect l="0" t="0" r="r" b="b"/>
              <a:pathLst>
                <a:path w="1038" h="1033">
                  <a:moveTo>
                    <a:pt x="921" y="1033"/>
                  </a:moveTo>
                  <a:lnTo>
                    <a:pt x="944" y="1031"/>
                  </a:lnTo>
                  <a:lnTo>
                    <a:pt x="967" y="1024"/>
                  </a:lnTo>
                  <a:lnTo>
                    <a:pt x="986" y="1012"/>
                  </a:lnTo>
                  <a:lnTo>
                    <a:pt x="1004" y="998"/>
                  </a:lnTo>
                  <a:lnTo>
                    <a:pt x="1018" y="981"/>
                  </a:lnTo>
                  <a:lnTo>
                    <a:pt x="1029" y="961"/>
                  </a:lnTo>
                  <a:lnTo>
                    <a:pt x="1036" y="938"/>
                  </a:lnTo>
                  <a:lnTo>
                    <a:pt x="1038" y="915"/>
                  </a:lnTo>
                  <a:lnTo>
                    <a:pt x="1038" y="118"/>
                  </a:lnTo>
                  <a:lnTo>
                    <a:pt x="1036" y="95"/>
                  </a:lnTo>
                  <a:lnTo>
                    <a:pt x="1029" y="72"/>
                  </a:lnTo>
                  <a:lnTo>
                    <a:pt x="1018" y="53"/>
                  </a:lnTo>
                  <a:lnTo>
                    <a:pt x="1004" y="35"/>
                  </a:lnTo>
                  <a:lnTo>
                    <a:pt x="986" y="21"/>
                  </a:lnTo>
                  <a:lnTo>
                    <a:pt x="967" y="10"/>
                  </a:lnTo>
                  <a:lnTo>
                    <a:pt x="944" y="3"/>
                  </a:lnTo>
                  <a:lnTo>
                    <a:pt x="921" y="0"/>
                  </a:lnTo>
                  <a:lnTo>
                    <a:pt x="117" y="0"/>
                  </a:lnTo>
                  <a:lnTo>
                    <a:pt x="94" y="3"/>
                  </a:lnTo>
                  <a:lnTo>
                    <a:pt x="71" y="10"/>
                  </a:lnTo>
                  <a:lnTo>
                    <a:pt x="52" y="21"/>
                  </a:lnTo>
                  <a:lnTo>
                    <a:pt x="34" y="35"/>
                  </a:lnTo>
                  <a:lnTo>
                    <a:pt x="20" y="53"/>
                  </a:lnTo>
                  <a:lnTo>
                    <a:pt x="9" y="72"/>
                  </a:lnTo>
                  <a:lnTo>
                    <a:pt x="2" y="95"/>
                  </a:lnTo>
                  <a:lnTo>
                    <a:pt x="0" y="118"/>
                  </a:lnTo>
                  <a:lnTo>
                    <a:pt x="0" y="915"/>
                  </a:lnTo>
                  <a:lnTo>
                    <a:pt x="2" y="938"/>
                  </a:lnTo>
                  <a:lnTo>
                    <a:pt x="9" y="961"/>
                  </a:lnTo>
                  <a:lnTo>
                    <a:pt x="20" y="981"/>
                  </a:lnTo>
                  <a:lnTo>
                    <a:pt x="34" y="998"/>
                  </a:lnTo>
                  <a:lnTo>
                    <a:pt x="52" y="1012"/>
                  </a:lnTo>
                  <a:lnTo>
                    <a:pt x="71" y="1024"/>
                  </a:lnTo>
                  <a:lnTo>
                    <a:pt x="94" y="1031"/>
                  </a:lnTo>
                  <a:lnTo>
                    <a:pt x="117" y="1033"/>
                  </a:lnTo>
                  <a:lnTo>
                    <a:pt x="921" y="10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5" name="Freeform 31"/>
            <p:cNvSpPr>
              <a:spLocks/>
            </p:cNvSpPr>
            <p:nvPr/>
          </p:nvSpPr>
          <p:spPr bwMode="auto">
            <a:xfrm>
              <a:off x="684" y="2158"/>
              <a:ext cx="23" cy="21"/>
            </a:xfrm>
            <a:custGeom>
              <a:avLst/>
              <a:gdLst/>
              <a:ahLst/>
              <a:cxnLst>
                <a:cxn ang="0">
                  <a:pos x="41" y="85"/>
                </a:cxn>
                <a:cxn ang="0">
                  <a:pos x="91" y="0"/>
                </a:cxn>
                <a:cxn ang="0">
                  <a:pos x="0" y="25"/>
                </a:cxn>
                <a:cxn ang="0">
                  <a:pos x="6" y="32"/>
                </a:cxn>
                <a:cxn ang="0">
                  <a:pos x="12" y="40"/>
                </a:cxn>
                <a:cxn ang="0">
                  <a:pos x="16" y="47"/>
                </a:cxn>
                <a:cxn ang="0">
                  <a:pos x="22" y="55"/>
                </a:cxn>
                <a:cxn ang="0">
                  <a:pos x="27" y="62"/>
                </a:cxn>
                <a:cxn ang="0">
                  <a:pos x="31" y="70"/>
                </a:cxn>
                <a:cxn ang="0">
                  <a:pos x="36" y="77"/>
                </a:cxn>
                <a:cxn ang="0">
                  <a:pos x="41" y="85"/>
                </a:cxn>
              </a:cxnLst>
              <a:rect l="0" t="0" r="r" b="b"/>
              <a:pathLst>
                <a:path w="91" h="85">
                  <a:moveTo>
                    <a:pt x="41" y="85"/>
                  </a:moveTo>
                  <a:lnTo>
                    <a:pt x="91" y="0"/>
                  </a:lnTo>
                  <a:lnTo>
                    <a:pt x="0" y="25"/>
                  </a:lnTo>
                  <a:lnTo>
                    <a:pt x="6" y="32"/>
                  </a:lnTo>
                  <a:lnTo>
                    <a:pt x="12" y="40"/>
                  </a:lnTo>
                  <a:lnTo>
                    <a:pt x="16" y="47"/>
                  </a:lnTo>
                  <a:lnTo>
                    <a:pt x="22" y="55"/>
                  </a:lnTo>
                  <a:lnTo>
                    <a:pt x="27" y="62"/>
                  </a:lnTo>
                  <a:lnTo>
                    <a:pt x="31" y="70"/>
                  </a:lnTo>
                  <a:lnTo>
                    <a:pt x="36" y="77"/>
                  </a:lnTo>
                  <a:lnTo>
                    <a:pt x="41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6" name="Freeform 32"/>
            <p:cNvSpPr>
              <a:spLocks/>
            </p:cNvSpPr>
            <p:nvPr/>
          </p:nvSpPr>
          <p:spPr bwMode="auto">
            <a:xfrm>
              <a:off x="707" y="2214"/>
              <a:ext cx="25" cy="20"/>
            </a:xfrm>
            <a:custGeom>
              <a:avLst/>
              <a:gdLst/>
              <a:ahLst/>
              <a:cxnLst>
                <a:cxn ang="0">
                  <a:pos x="10" y="77"/>
                </a:cxn>
                <a:cxn ang="0">
                  <a:pos x="99" y="25"/>
                </a:cxn>
                <a:cxn ang="0">
                  <a:pos x="0" y="0"/>
                </a:cxn>
                <a:cxn ang="0">
                  <a:pos x="3" y="19"/>
                </a:cxn>
                <a:cxn ang="0">
                  <a:pos x="7" y="38"/>
                </a:cxn>
                <a:cxn ang="0">
                  <a:pos x="9" y="58"/>
                </a:cxn>
                <a:cxn ang="0">
                  <a:pos x="10" y="77"/>
                </a:cxn>
              </a:cxnLst>
              <a:rect l="0" t="0" r="r" b="b"/>
              <a:pathLst>
                <a:path w="99" h="77">
                  <a:moveTo>
                    <a:pt x="10" y="77"/>
                  </a:moveTo>
                  <a:lnTo>
                    <a:pt x="99" y="25"/>
                  </a:lnTo>
                  <a:lnTo>
                    <a:pt x="0" y="0"/>
                  </a:lnTo>
                  <a:lnTo>
                    <a:pt x="3" y="19"/>
                  </a:lnTo>
                  <a:lnTo>
                    <a:pt x="7" y="38"/>
                  </a:lnTo>
                  <a:lnTo>
                    <a:pt x="9" y="58"/>
                  </a:lnTo>
                  <a:lnTo>
                    <a:pt x="1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7" name="Freeform 33"/>
            <p:cNvSpPr>
              <a:spLocks/>
            </p:cNvSpPr>
            <p:nvPr/>
          </p:nvSpPr>
          <p:spPr bwMode="auto">
            <a:xfrm>
              <a:off x="699" y="2188"/>
              <a:ext cx="24" cy="18"/>
            </a:xfrm>
            <a:custGeom>
              <a:avLst/>
              <a:gdLst/>
              <a:ahLst/>
              <a:cxnLst>
                <a:cxn ang="0">
                  <a:pos x="28" y="72"/>
                </a:cxn>
                <a:cxn ang="0">
                  <a:pos x="99" y="0"/>
                </a:cxn>
                <a:cxn ang="0">
                  <a:pos x="0" y="1"/>
                </a:cxn>
                <a:cxn ang="0">
                  <a:pos x="8" y="19"/>
                </a:cxn>
                <a:cxn ang="0">
                  <a:pos x="15" y="36"/>
                </a:cxn>
                <a:cxn ang="0">
                  <a:pos x="22" y="54"/>
                </a:cxn>
                <a:cxn ang="0">
                  <a:pos x="28" y="72"/>
                </a:cxn>
              </a:cxnLst>
              <a:rect l="0" t="0" r="r" b="b"/>
              <a:pathLst>
                <a:path w="99" h="72">
                  <a:moveTo>
                    <a:pt x="28" y="72"/>
                  </a:moveTo>
                  <a:lnTo>
                    <a:pt x="99" y="0"/>
                  </a:lnTo>
                  <a:lnTo>
                    <a:pt x="0" y="1"/>
                  </a:lnTo>
                  <a:lnTo>
                    <a:pt x="8" y="19"/>
                  </a:lnTo>
                  <a:lnTo>
                    <a:pt x="15" y="36"/>
                  </a:lnTo>
                  <a:lnTo>
                    <a:pt x="22" y="54"/>
                  </a:lnTo>
                  <a:lnTo>
                    <a:pt x="2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8" name="Freeform 34"/>
            <p:cNvSpPr>
              <a:spLocks/>
            </p:cNvSpPr>
            <p:nvPr/>
          </p:nvSpPr>
          <p:spPr bwMode="auto">
            <a:xfrm>
              <a:off x="483" y="2115"/>
              <a:ext cx="286" cy="287"/>
            </a:xfrm>
            <a:custGeom>
              <a:avLst/>
              <a:gdLst/>
              <a:ahLst/>
              <a:cxnLst>
                <a:cxn ang="0">
                  <a:pos x="1132" y="121"/>
                </a:cxn>
                <a:cxn ang="0">
                  <a:pos x="1092" y="55"/>
                </a:cxn>
                <a:cxn ang="0">
                  <a:pos x="1043" y="18"/>
                </a:cxn>
                <a:cxn ang="0">
                  <a:pos x="1006" y="3"/>
                </a:cxn>
                <a:cxn ang="0">
                  <a:pos x="995" y="0"/>
                </a:cxn>
                <a:cxn ang="0">
                  <a:pos x="551" y="89"/>
                </a:cxn>
                <a:cxn ang="0">
                  <a:pos x="990" y="91"/>
                </a:cxn>
                <a:cxn ang="0">
                  <a:pos x="1010" y="102"/>
                </a:cxn>
                <a:cxn ang="0">
                  <a:pos x="1033" y="123"/>
                </a:cxn>
                <a:cxn ang="0">
                  <a:pos x="1050" y="155"/>
                </a:cxn>
                <a:cxn ang="0">
                  <a:pos x="1056" y="992"/>
                </a:cxn>
                <a:cxn ang="0">
                  <a:pos x="1053" y="1005"/>
                </a:cxn>
                <a:cxn ang="0">
                  <a:pos x="1041" y="1024"/>
                </a:cxn>
                <a:cxn ang="0">
                  <a:pos x="1018" y="1044"/>
                </a:cxn>
                <a:cxn ang="0">
                  <a:pos x="978" y="1058"/>
                </a:cxn>
                <a:cxn ang="0">
                  <a:pos x="148" y="1059"/>
                </a:cxn>
                <a:cxn ang="0">
                  <a:pos x="140" y="1058"/>
                </a:cxn>
                <a:cxn ang="0">
                  <a:pos x="126" y="1050"/>
                </a:cxn>
                <a:cxn ang="0">
                  <a:pos x="107" y="1029"/>
                </a:cxn>
                <a:cxn ang="0">
                  <a:pos x="89" y="991"/>
                </a:cxn>
                <a:cxn ang="0">
                  <a:pos x="92" y="150"/>
                </a:cxn>
                <a:cxn ang="0">
                  <a:pos x="106" y="129"/>
                </a:cxn>
                <a:cxn ang="0">
                  <a:pos x="132" y="106"/>
                </a:cxn>
                <a:cxn ang="0">
                  <a:pos x="172" y="91"/>
                </a:cxn>
                <a:cxn ang="0">
                  <a:pos x="551" y="89"/>
                </a:cxn>
                <a:cxn ang="0">
                  <a:pos x="199" y="0"/>
                </a:cxn>
                <a:cxn ang="0">
                  <a:pos x="155" y="3"/>
                </a:cxn>
                <a:cxn ang="0">
                  <a:pos x="117" y="15"/>
                </a:cxn>
                <a:cxn ang="0">
                  <a:pos x="84" y="31"/>
                </a:cxn>
                <a:cxn ang="0">
                  <a:pos x="58" y="52"/>
                </a:cxn>
                <a:cxn ang="0">
                  <a:pos x="37" y="74"/>
                </a:cxn>
                <a:cxn ang="0">
                  <a:pos x="20" y="97"/>
                </a:cxn>
                <a:cxn ang="0">
                  <a:pos x="8" y="120"/>
                </a:cxn>
                <a:cxn ang="0">
                  <a:pos x="1" y="140"/>
                </a:cxn>
                <a:cxn ang="0">
                  <a:pos x="0" y="1006"/>
                </a:cxn>
                <a:cxn ang="0">
                  <a:pos x="21" y="1057"/>
                </a:cxn>
                <a:cxn ang="0">
                  <a:pos x="65" y="1114"/>
                </a:cxn>
                <a:cxn ang="0">
                  <a:pos x="109" y="1140"/>
                </a:cxn>
                <a:cxn ang="0">
                  <a:pos x="146" y="1147"/>
                </a:cxn>
                <a:cxn ang="0">
                  <a:pos x="986" y="1147"/>
                </a:cxn>
                <a:cxn ang="0">
                  <a:pos x="1030" y="1135"/>
                </a:cxn>
                <a:cxn ang="0">
                  <a:pos x="1087" y="1103"/>
                </a:cxn>
                <a:cxn ang="0">
                  <a:pos x="1123" y="1059"/>
                </a:cxn>
                <a:cxn ang="0">
                  <a:pos x="1141" y="1016"/>
                </a:cxn>
                <a:cxn ang="0">
                  <a:pos x="1144" y="170"/>
                </a:cxn>
              </a:cxnLst>
              <a:rect l="0" t="0" r="r" b="b"/>
              <a:pathLst>
                <a:path w="1144" h="1147">
                  <a:moveTo>
                    <a:pt x="1144" y="168"/>
                  </a:moveTo>
                  <a:lnTo>
                    <a:pt x="1132" y="121"/>
                  </a:lnTo>
                  <a:lnTo>
                    <a:pt x="1114" y="84"/>
                  </a:lnTo>
                  <a:lnTo>
                    <a:pt x="1092" y="55"/>
                  </a:lnTo>
                  <a:lnTo>
                    <a:pt x="1067" y="34"/>
                  </a:lnTo>
                  <a:lnTo>
                    <a:pt x="1043" y="18"/>
                  </a:lnTo>
                  <a:lnTo>
                    <a:pt x="1022" y="8"/>
                  </a:lnTo>
                  <a:lnTo>
                    <a:pt x="1006" y="3"/>
                  </a:lnTo>
                  <a:lnTo>
                    <a:pt x="1000" y="1"/>
                  </a:lnTo>
                  <a:lnTo>
                    <a:pt x="995" y="0"/>
                  </a:lnTo>
                  <a:lnTo>
                    <a:pt x="551" y="0"/>
                  </a:lnTo>
                  <a:lnTo>
                    <a:pt x="551" y="89"/>
                  </a:lnTo>
                  <a:lnTo>
                    <a:pt x="983" y="89"/>
                  </a:lnTo>
                  <a:lnTo>
                    <a:pt x="990" y="91"/>
                  </a:lnTo>
                  <a:lnTo>
                    <a:pt x="1000" y="96"/>
                  </a:lnTo>
                  <a:lnTo>
                    <a:pt x="1010" y="102"/>
                  </a:lnTo>
                  <a:lnTo>
                    <a:pt x="1022" y="111"/>
                  </a:lnTo>
                  <a:lnTo>
                    <a:pt x="1033" y="123"/>
                  </a:lnTo>
                  <a:lnTo>
                    <a:pt x="1042" y="136"/>
                  </a:lnTo>
                  <a:lnTo>
                    <a:pt x="1050" y="155"/>
                  </a:lnTo>
                  <a:lnTo>
                    <a:pt x="1056" y="177"/>
                  </a:lnTo>
                  <a:lnTo>
                    <a:pt x="1056" y="992"/>
                  </a:lnTo>
                  <a:lnTo>
                    <a:pt x="1055" y="998"/>
                  </a:lnTo>
                  <a:lnTo>
                    <a:pt x="1053" y="1005"/>
                  </a:lnTo>
                  <a:lnTo>
                    <a:pt x="1048" y="1014"/>
                  </a:lnTo>
                  <a:lnTo>
                    <a:pt x="1041" y="1024"/>
                  </a:lnTo>
                  <a:lnTo>
                    <a:pt x="1031" y="1035"/>
                  </a:lnTo>
                  <a:lnTo>
                    <a:pt x="1018" y="1044"/>
                  </a:lnTo>
                  <a:lnTo>
                    <a:pt x="1000" y="1052"/>
                  </a:lnTo>
                  <a:lnTo>
                    <a:pt x="978" y="1058"/>
                  </a:lnTo>
                  <a:lnTo>
                    <a:pt x="155" y="1058"/>
                  </a:lnTo>
                  <a:lnTo>
                    <a:pt x="148" y="1059"/>
                  </a:lnTo>
                  <a:lnTo>
                    <a:pt x="146" y="1059"/>
                  </a:lnTo>
                  <a:lnTo>
                    <a:pt x="140" y="1058"/>
                  </a:lnTo>
                  <a:lnTo>
                    <a:pt x="134" y="1054"/>
                  </a:lnTo>
                  <a:lnTo>
                    <a:pt x="126" y="1050"/>
                  </a:lnTo>
                  <a:lnTo>
                    <a:pt x="117" y="1042"/>
                  </a:lnTo>
                  <a:lnTo>
                    <a:pt x="107" y="1029"/>
                  </a:lnTo>
                  <a:lnTo>
                    <a:pt x="98" y="1013"/>
                  </a:lnTo>
                  <a:lnTo>
                    <a:pt x="89" y="991"/>
                  </a:lnTo>
                  <a:lnTo>
                    <a:pt x="89" y="158"/>
                  </a:lnTo>
                  <a:lnTo>
                    <a:pt x="92" y="150"/>
                  </a:lnTo>
                  <a:lnTo>
                    <a:pt x="98" y="141"/>
                  </a:lnTo>
                  <a:lnTo>
                    <a:pt x="106" y="129"/>
                  </a:lnTo>
                  <a:lnTo>
                    <a:pt x="117" y="118"/>
                  </a:lnTo>
                  <a:lnTo>
                    <a:pt x="132" y="106"/>
                  </a:lnTo>
                  <a:lnTo>
                    <a:pt x="150" y="97"/>
                  </a:lnTo>
                  <a:lnTo>
                    <a:pt x="172" y="91"/>
                  </a:lnTo>
                  <a:lnTo>
                    <a:pt x="199" y="89"/>
                  </a:lnTo>
                  <a:lnTo>
                    <a:pt x="551" y="89"/>
                  </a:lnTo>
                  <a:lnTo>
                    <a:pt x="551" y="0"/>
                  </a:lnTo>
                  <a:lnTo>
                    <a:pt x="199" y="0"/>
                  </a:lnTo>
                  <a:lnTo>
                    <a:pt x="176" y="1"/>
                  </a:lnTo>
                  <a:lnTo>
                    <a:pt x="155" y="3"/>
                  </a:lnTo>
                  <a:lnTo>
                    <a:pt x="135" y="9"/>
                  </a:lnTo>
                  <a:lnTo>
                    <a:pt x="117" y="15"/>
                  </a:lnTo>
                  <a:lnTo>
                    <a:pt x="99" y="23"/>
                  </a:lnTo>
                  <a:lnTo>
                    <a:pt x="84" y="31"/>
                  </a:lnTo>
                  <a:lnTo>
                    <a:pt x="70" y="42"/>
                  </a:lnTo>
                  <a:lnTo>
                    <a:pt x="58" y="52"/>
                  </a:lnTo>
                  <a:lnTo>
                    <a:pt x="46" y="62"/>
                  </a:lnTo>
                  <a:lnTo>
                    <a:pt x="37" y="74"/>
                  </a:lnTo>
                  <a:lnTo>
                    <a:pt x="28" y="86"/>
                  </a:lnTo>
                  <a:lnTo>
                    <a:pt x="20" y="97"/>
                  </a:lnTo>
                  <a:lnTo>
                    <a:pt x="14" y="109"/>
                  </a:lnTo>
                  <a:lnTo>
                    <a:pt x="8" y="120"/>
                  </a:lnTo>
                  <a:lnTo>
                    <a:pt x="5" y="131"/>
                  </a:lnTo>
                  <a:lnTo>
                    <a:pt x="1" y="140"/>
                  </a:lnTo>
                  <a:lnTo>
                    <a:pt x="0" y="146"/>
                  </a:lnTo>
                  <a:lnTo>
                    <a:pt x="0" y="1006"/>
                  </a:lnTo>
                  <a:lnTo>
                    <a:pt x="2" y="1013"/>
                  </a:lnTo>
                  <a:lnTo>
                    <a:pt x="21" y="1057"/>
                  </a:lnTo>
                  <a:lnTo>
                    <a:pt x="43" y="1090"/>
                  </a:lnTo>
                  <a:lnTo>
                    <a:pt x="65" y="1114"/>
                  </a:lnTo>
                  <a:lnTo>
                    <a:pt x="88" y="1130"/>
                  </a:lnTo>
                  <a:lnTo>
                    <a:pt x="109" y="1140"/>
                  </a:lnTo>
                  <a:lnTo>
                    <a:pt x="128" y="1145"/>
                  </a:lnTo>
                  <a:lnTo>
                    <a:pt x="146" y="1147"/>
                  </a:lnTo>
                  <a:lnTo>
                    <a:pt x="157" y="1147"/>
                  </a:lnTo>
                  <a:lnTo>
                    <a:pt x="986" y="1147"/>
                  </a:lnTo>
                  <a:lnTo>
                    <a:pt x="990" y="1146"/>
                  </a:lnTo>
                  <a:lnTo>
                    <a:pt x="1030" y="1135"/>
                  </a:lnTo>
                  <a:lnTo>
                    <a:pt x="1062" y="1121"/>
                  </a:lnTo>
                  <a:lnTo>
                    <a:pt x="1087" y="1103"/>
                  </a:lnTo>
                  <a:lnTo>
                    <a:pt x="1108" y="1081"/>
                  </a:lnTo>
                  <a:lnTo>
                    <a:pt x="1123" y="1059"/>
                  </a:lnTo>
                  <a:lnTo>
                    <a:pt x="1135" y="1037"/>
                  </a:lnTo>
                  <a:lnTo>
                    <a:pt x="1141" y="1016"/>
                  </a:lnTo>
                  <a:lnTo>
                    <a:pt x="1144" y="999"/>
                  </a:lnTo>
                  <a:lnTo>
                    <a:pt x="1144" y="170"/>
                  </a:lnTo>
                  <a:lnTo>
                    <a:pt x="1144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9" name="Freeform 35"/>
            <p:cNvSpPr>
              <a:spLocks/>
            </p:cNvSpPr>
            <p:nvPr/>
          </p:nvSpPr>
          <p:spPr bwMode="auto">
            <a:xfrm>
              <a:off x="549" y="2248"/>
              <a:ext cx="154" cy="11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" y="24"/>
                </a:cxn>
                <a:cxn ang="0">
                  <a:pos x="4" y="50"/>
                </a:cxn>
                <a:cxn ang="0">
                  <a:pos x="2" y="74"/>
                </a:cxn>
                <a:cxn ang="0">
                  <a:pos x="0" y="99"/>
                </a:cxn>
                <a:cxn ang="0">
                  <a:pos x="2" y="138"/>
                </a:cxn>
                <a:cxn ang="0">
                  <a:pos x="6" y="175"/>
                </a:cxn>
                <a:cxn ang="0">
                  <a:pos x="14" y="209"/>
                </a:cxn>
                <a:cxn ang="0">
                  <a:pos x="25" y="244"/>
                </a:cxn>
                <a:cxn ang="0">
                  <a:pos x="37" y="276"/>
                </a:cxn>
                <a:cxn ang="0">
                  <a:pos x="54" y="306"/>
                </a:cxn>
                <a:cxn ang="0">
                  <a:pos x="71" y="335"/>
                </a:cxn>
                <a:cxn ang="0">
                  <a:pos x="91" y="361"/>
                </a:cxn>
                <a:cxn ang="0">
                  <a:pos x="113" y="385"/>
                </a:cxn>
                <a:cxn ang="0">
                  <a:pos x="137" y="406"/>
                </a:cxn>
                <a:cxn ang="0">
                  <a:pos x="162" y="424"/>
                </a:cxn>
                <a:cxn ang="0">
                  <a:pos x="189" y="440"/>
                </a:cxn>
                <a:cxn ang="0">
                  <a:pos x="217" y="453"/>
                </a:cxn>
                <a:cxn ang="0">
                  <a:pos x="247" y="462"/>
                </a:cxn>
                <a:cxn ang="0">
                  <a:pos x="277" y="467"/>
                </a:cxn>
                <a:cxn ang="0">
                  <a:pos x="308" y="469"/>
                </a:cxn>
                <a:cxn ang="0">
                  <a:pos x="339" y="467"/>
                </a:cxn>
                <a:cxn ang="0">
                  <a:pos x="370" y="462"/>
                </a:cxn>
                <a:cxn ang="0">
                  <a:pos x="399" y="453"/>
                </a:cxn>
                <a:cxn ang="0">
                  <a:pos x="428" y="440"/>
                </a:cxn>
                <a:cxn ang="0">
                  <a:pos x="455" y="424"/>
                </a:cxn>
                <a:cxn ang="0">
                  <a:pos x="480" y="406"/>
                </a:cxn>
                <a:cxn ang="0">
                  <a:pos x="503" y="385"/>
                </a:cxn>
                <a:cxn ang="0">
                  <a:pos x="525" y="361"/>
                </a:cxn>
                <a:cxn ang="0">
                  <a:pos x="545" y="335"/>
                </a:cxn>
                <a:cxn ang="0">
                  <a:pos x="563" y="306"/>
                </a:cxn>
                <a:cxn ang="0">
                  <a:pos x="578" y="276"/>
                </a:cxn>
                <a:cxn ang="0">
                  <a:pos x="591" y="244"/>
                </a:cxn>
                <a:cxn ang="0">
                  <a:pos x="601" y="209"/>
                </a:cxn>
                <a:cxn ang="0">
                  <a:pos x="609" y="175"/>
                </a:cxn>
                <a:cxn ang="0">
                  <a:pos x="614" y="138"/>
                </a:cxn>
                <a:cxn ang="0">
                  <a:pos x="615" y="99"/>
                </a:cxn>
                <a:cxn ang="0">
                  <a:pos x="614" y="74"/>
                </a:cxn>
                <a:cxn ang="0">
                  <a:pos x="613" y="50"/>
                </a:cxn>
                <a:cxn ang="0">
                  <a:pos x="609" y="24"/>
                </a:cxn>
                <a:cxn ang="0">
                  <a:pos x="605" y="0"/>
                </a:cxn>
                <a:cxn ang="0">
                  <a:pos x="12" y="0"/>
                </a:cxn>
              </a:cxnLst>
              <a:rect l="0" t="0" r="r" b="b"/>
              <a:pathLst>
                <a:path w="615" h="469">
                  <a:moveTo>
                    <a:pt x="12" y="0"/>
                  </a:moveTo>
                  <a:lnTo>
                    <a:pt x="7" y="24"/>
                  </a:lnTo>
                  <a:lnTo>
                    <a:pt x="4" y="50"/>
                  </a:lnTo>
                  <a:lnTo>
                    <a:pt x="2" y="74"/>
                  </a:lnTo>
                  <a:lnTo>
                    <a:pt x="0" y="99"/>
                  </a:lnTo>
                  <a:lnTo>
                    <a:pt x="2" y="138"/>
                  </a:lnTo>
                  <a:lnTo>
                    <a:pt x="6" y="175"/>
                  </a:lnTo>
                  <a:lnTo>
                    <a:pt x="14" y="209"/>
                  </a:lnTo>
                  <a:lnTo>
                    <a:pt x="25" y="244"/>
                  </a:lnTo>
                  <a:lnTo>
                    <a:pt x="37" y="276"/>
                  </a:lnTo>
                  <a:lnTo>
                    <a:pt x="54" y="306"/>
                  </a:lnTo>
                  <a:lnTo>
                    <a:pt x="71" y="335"/>
                  </a:lnTo>
                  <a:lnTo>
                    <a:pt x="91" y="361"/>
                  </a:lnTo>
                  <a:lnTo>
                    <a:pt x="113" y="385"/>
                  </a:lnTo>
                  <a:lnTo>
                    <a:pt x="137" y="406"/>
                  </a:lnTo>
                  <a:lnTo>
                    <a:pt x="162" y="424"/>
                  </a:lnTo>
                  <a:lnTo>
                    <a:pt x="189" y="440"/>
                  </a:lnTo>
                  <a:lnTo>
                    <a:pt x="217" y="453"/>
                  </a:lnTo>
                  <a:lnTo>
                    <a:pt x="247" y="462"/>
                  </a:lnTo>
                  <a:lnTo>
                    <a:pt x="277" y="467"/>
                  </a:lnTo>
                  <a:lnTo>
                    <a:pt x="308" y="469"/>
                  </a:lnTo>
                  <a:lnTo>
                    <a:pt x="339" y="467"/>
                  </a:lnTo>
                  <a:lnTo>
                    <a:pt x="370" y="462"/>
                  </a:lnTo>
                  <a:lnTo>
                    <a:pt x="399" y="453"/>
                  </a:lnTo>
                  <a:lnTo>
                    <a:pt x="428" y="440"/>
                  </a:lnTo>
                  <a:lnTo>
                    <a:pt x="455" y="424"/>
                  </a:lnTo>
                  <a:lnTo>
                    <a:pt x="480" y="406"/>
                  </a:lnTo>
                  <a:lnTo>
                    <a:pt x="503" y="385"/>
                  </a:lnTo>
                  <a:lnTo>
                    <a:pt x="525" y="361"/>
                  </a:lnTo>
                  <a:lnTo>
                    <a:pt x="545" y="335"/>
                  </a:lnTo>
                  <a:lnTo>
                    <a:pt x="563" y="306"/>
                  </a:lnTo>
                  <a:lnTo>
                    <a:pt x="578" y="276"/>
                  </a:lnTo>
                  <a:lnTo>
                    <a:pt x="591" y="244"/>
                  </a:lnTo>
                  <a:lnTo>
                    <a:pt x="601" y="209"/>
                  </a:lnTo>
                  <a:lnTo>
                    <a:pt x="609" y="175"/>
                  </a:lnTo>
                  <a:lnTo>
                    <a:pt x="614" y="138"/>
                  </a:lnTo>
                  <a:lnTo>
                    <a:pt x="615" y="99"/>
                  </a:lnTo>
                  <a:lnTo>
                    <a:pt x="614" y="74"/>
                  </a:lnTo>
                  <a:lnTo>
                    <a:pt x="613" y="50"/>
                  </a:lnTo>
                  <a:lnTo>
                    <a:pt x="609" y="24"/>
                  </a:lnTo>
                  <a:lnTo>
                    <a:pt x="605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0" name="Freeform 36"/>
            <p:cNvSpPr>
              <a:spLocks/>
            </p:cNvSpPr>
            <p:nvPr/>
          </p:nvSpPr>
          <p:spPr bwMode="auto">
            <a:xfrm>
              <a:off x="614" y="2267"/>
              <a:ext cx="28" cy="62"/>
            </a:xfrm>
            <a:custGeom>
              <a:avLst/>
              <a:gdLst/>
              <a:ahLst/>
              <a:cxnLst>
                <a:cxn ang="0">
                  <a:pos x="111" y="56"/>
                </a:cxn>
                <a:cxn ang="0">
                  <a:pos x="109" y="44"/>
                </a:cxn>
                <a:cxn ang="0">
                  <a:pos x="106" y="34"/>
                </a:cxn>
                <a:cxn ang="0">
                  <a:pos x="101" y="24"/>
                </a:cxn>
                <a:cxn ang="0">
                  <a:pos x="94" y="16"/>
                </a:cxn>
                <a:cxn ang="0">
                  <a:pos x="86" y="9"/>
                </a:cxn>
                <a:cxn ang="0">
                  <a:pos x="76" y="5"/>
                </a:cxn>
                <a:cxn ang="0">
                  <a:pos x="67" y="1"/>
                </a:cxn>
                <a:cxn ang="0">
                  <a:pos x="55" y="0"/>
                </a:cxn>
                <a:cxn ang="0">
                  <a:pos x="44" y="1"/>
                </a:cxn>
                <a:cxn ang="0">
                  <a:pos x="34" y="5"/>
                </a:cxn>
                <a:cxn ang="0">
                  <a:pos x="24" y="9"/>
                </a:cxn>
                <a:cxn ang="0">
                  <a:pos x="16" y="16"/>
                </a:cxn>
                <a:cxn ang="0">
                  <a:pos x="9" y="24"/>
                </a:cxn>
                <a:cxn ang="0">
                  <a:pos x="4" y="34"/>
                </a:cxn>
                <a:cxn ang="0">
                  <a:pos x="1" y="44"/>
                </a:cxn>
                <a:cxn ang="0">
                  <a:pos x="0" y="56"/>
                </a:cxn>
                <a:cxn ang="0">
                  <a:pos x="2" y="72"/>
                </a:cxn>
                <a:cxn ang="0">
                  <a:pos x="9" y="86"/>
                </a:cxn>
                <a:cxn ang="0">
                  <a:pos x="19" y="97"/>
                </a:cxn>
                <a:cxn ang="0">
                  <a:pos x="32" y="105"/>
                </a:cxn>
                <a:cxn ang="0">
                  <a:pos x="13" y="250"/>
                </a:cxn>
                <a:cxn ang="0">
                  <a:pos x="93" y="250"/>
                </a:cxn>
                <a:cxn ang="0">
                  <a:pos x="75" y="106"/>
                </a:cxn>
                <a:cxn ang="0">
                  <a:pos x="83" y="103"/>
                </a:cxn>
                <a:cxn ang="0">
                  <a:pos x="89" y="98"/>
                </a:cxn>
                <a:cxn ang="0">
                  <a:pos x="96" y="93"/>
                </a:cxn>
                <a:cxn ang="0">
                  <a:pos x="100" y="87"/>
                </a:cxn>
                <a:cxn ang="0">
                  <a:pos x="105" y="80"/>
                </a:cxn>
                <a:cxn ang="0">
                  <a:pos x="108" y="72"/>
                </a:cxn>
                <a:cxn ang="0">
                  <a:pos x="109" y="64"/>
                </a:cxn>
                <a:cxn ang="0">
                  <a:pos x="111" y="56"/>
                </a:cxn>
              </a:cxnLst>
              <a:rect l="0" t="0" r="r" b="b"/>
              <a:pathLst>
                <a:path w="111" h="250">
                  <a:moveTo>
                    <a:pt x="111" y="56"/>
                  </a:moveTo>
                  <a:lnTo>
                    <a:pt x="109" y="44"/>
                  </a:lnTo>
                  <a:lnTo>
                    <a:pt x="106" y="34"/>
                  </a:lnTo>
                  <a:lnTo>
                    <a:pt x="101" y="24"/>
                  </a:lnTo>
                  <a:lnTo>
                    <a:pt x="94" y="16"/>
                  </a:lnTo>
                  <a:lnTo>
                    <a:pt x="86" y="9"/>
                  </a:lnTo>
                  <a:lnTo>
                    <a:pt x="76" y="5"/>
                  </a:lnTo>
                  <a:lnTo>
                    <a:pt x="67" y="1"/>
                  </a:lnTo>
                  <a:lnTo>
                    <a:pt x="55" y="0"/>
                  </a:lnTo>
                  <a:lnTo>
                    <a:pt x="44" y="1"/>
                  </a:lnTo>
                  <a:lnTo>
                    <a:pt x="34" y="5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2" y="72"/>
                  </a:lnTo>
                  <a:lnTo>
                    <a:pt x="9" y="86"/>
                  </a:lnTo>
                  <a:lnTo>
                    <a:pt x="19" y="97"/>
                  </a:lnTo>
                  <a:lnTo>
                    <a:pt x="32" y="105"/>
                  </a:lnTo>
                  <a:lnTo>
                    <a:pt x="13" y="250"/>
                  </a:lnTo>
                  <a:lnTo>
                    <a:pt x="93" y="250"/>
                  </a:lnTo>
                  <a:lnTo>
                    <a:pt x="75" y="106"/>
                  </a:lnTo>
                  <a:lnTo>
                    <a:pt x="83" y="103"/>
                  </a:lnTo>
                  <a:lnTo>
                    <a:pt x="89" y="98"/>
                  </a:lnTo>
                  <a:lnTo>
                    <a:pt x="96" y="93"/>
                  </a:lnTo>
                  <a:lnTo>
                    <a:pt x="100" y="87"/>
                  </a:lnTo>
                  <a:lnTo>
                    <a:pt x="105" y="80"/>
                  </a:lnTo>
                  <a:lnTo>
                    <a:pt x="108" y="72"/>
                  </a:lnTo>
                  <a:lnTo>
                    <a:pt x="109" y="64"/>
                  </a:lnTo>
                  <a:lnTo>
                    <a:pt x="1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1" name="Freeform 37"/>
            <p:cNvSpPr>
              <a:spLocks/>
            </p:cNvSpPr>
            <p:nvPr/>
          </p:nvSpPr>
          <p:spPr bwMode="auto">
            <a:xfrm>
              <a:off x="562" y="2165"/>
              <a:ext cx="125" cy="113"/>
            </a:xfrm>
            <a:custGeom>
              <a:avLst/>
              <a:gdLst/>
              <a:ahLst/>
              <a:cxnLst>
                <a:cxn ang="0">
                  <a:pos x="465" y="223"/>
                </a:cxn>
                <a:cxn ang="0">
                  <a:pos x="493" y="184"/>
                </a:cxn>
                <a:cxn ang="0">
                  <a:pos x="481" y="149"/>
                </a:cxn>
                <a:cxn ang="0">
                  <a:pos x="463" y="117"/>
                </a:cxn>
                <a:cxn ang="0">
                  <a:pos x="441" y="87"/>
                </a:cxn>
                <a:cxn ang="0">
                  <a:pos x="409" y="57"/>
                </a:cxn>
                <a:cxn ang="0">
                  <a:pos x="369" y="29"/>
                </a:cxn>
                <a:cxn ang="0">
                  <a:pos x="324" y="10"/>
                </a:cxn>
                <a:cxn ang="0">
                  <a:pos x="275" y="1"/>
                </a:cxn>
                <a:cxn ang="0">
                  <a:pos x="224" y="1"/>
                </a:cxn>
                <a:cxn ang="0">
                  <a:pos x="176" y="12"/>
                </a:cxn>
                <a:cxn ang="0">
                  <a:pos x="131" y="30"/>
                </a:cxn>
                <a:cxn ang="0">
                  <a:pos x="90" y="58"/>
                </a:cxn>
                <a:cxn ang="0">
                  <a:pos x="57" y="91"/>
                </a:cxn>
                <a:cxn ang="0">
                  <a:pos x="30" y="131"/>
                </a:cxn>
                <a:cxn ang="0">
                  <a:pos x="12" y="176"/>
                </a:cxn>
                <a:cxn ang="0">
                  <a:pos x="1" y="225"/>
                </a:cxn>
                <a:cxn ang="0">
                  <a:pos x="0" y="452"/>
                </a:cxn>
                <a:cxn ang="0">
                  <a:pos x="62" y="251"/>
                </a:cxn>
                <a:cxn ang="0">
                  <a:pos x="65" y="214"/>
                </a:cxn>
                <a:cxn ang="0">
                  <a:pos x="75" y="178"/>
                </a:cxn>
                <a:cxn ang="0">
                  <a:pos x="93" y="146"/>
                </a:cxn>
                <a:cxn ang="0">
                  <a:pos x="116" y="117"/>
                </a:cxn>
                <a:cxn ang="0">
                  <a:pos x="145" y="92"/>
                </a:cxn>
                <a:cxn ang="0">
                  <a:pos x="178" y="75"/>
                </a:cxn>
                <a:cxn ang="0">
                  <a:pos x="213" y="65"/>
                </a:cxn>
                <a:cxn ang="0">
                  <a:pos x="250" y="61"/>
                </a:cxn>
                <a:cxn ang="0">
                  <a:pos x="287" y="65"/>
                </a:cxn>
                <a:cxn ang="0">
                  <a:pos x="323" y="75"/>
                </a:cxn>
                <a:cxn ang="0">
                  <a:pos x="356" y="92"/>
                </a:cxn>
                <a:cxn ang="0">
                  <a:pos x="385" y="117"/>
                </a:cxn>
                <a:cxn ang="0">
                  <a:pos x="408" y="145"/>
                </a:cxn>
                <a:cxn ang="0">
                  <a:pos x="426" y="176"/>
                </a:cxn>
                <a:cxn ang="0">
                  <a:pos x="436" y="210"/>
                </a:cxn>
                <a:cxn ang="0">
                  <a:pos x="441" y="246"/>
                </a:cxn>
                <a:cxn ang="0">
                  <a:pos x="441" y="252"/>
                </a:cxn>
                <a:cxn ang="0">
                  <a:pos x="441" y="276"/>
                </a:cxn>
                <a:cxn ang="0">
                  <a:pos x="502" y="260"/>
                </a:cxn>
                <a:cxn ang="0">
                  <a:pos x="502" y="247"/>
                </a:cxn>
                <a:cxn ang="0">
                  <a:pos x="502" y="244"/>
                </a:cxn>
                <a:cxn ang="0">
                  <a:pos x="502" y="240"/>
                </a:cxn>
              </a:cxnLst>
              <a:rect l="0" t="0" r="r" b="b"/>
              <a:pathLst>
                <a:path w="502" h="452">
                  <a:moveTo>
                    <a:pt x="502" y="239"/>
                  </a:moveTo>
                  <a:lnTo>
                    <a:pt x="465" y="223"/>
                  </a:lnTo>
                  <a:lnTo>
                    <a:pt x="497" y="202"/>
                  </a:lnTo>
                  <a:lnTo>
                    <a:pt x="493" y="184"/>
                  </a:lnTo>
                  <a:lnTo>
                    <a:pt x="488" y="166"/>
                  </a:lnTo>
                  <a:lnTo>
                    <a:pt x="481" y="149"/>
                  </a:lnTo>
                  <a:lnTo>
                    <a:pt x="473" y="133"/>
                  </a:lnTo>
                  <a:lnTo>
                    <a:pt x="463" y="117"/>
                  </a:lnTo>
                  <a:lnTo>
                    <a:pt x="452" y="102"/>
                  </a:lnTo>
                  <a:lnTo>
                    <a:pt x="441" y="87"/>
                  </a:lnTo>
                  <a:lnTo>
                    <a:pt x="428" y="73"/>
                  </a:lnTo>
                  <a:lnTo>
                    <a:pt x="409" y="57"/>
                  </a:lnTo>
                  <a:lnTo>
                    <a:pt x="390" y="42"/>
                  </a:lnTo>
                  <a:lnTo>
                    <a:pt x="369" y="29"/>
                  </a:lnTo>
                  <a:lnTo>
                    <a:pt x="347" y="19"/>
                  </a:lnTo>
                  <a:lnTo>
                    <a:pt x="324" y="10"/>
                  </a:lnTo>
                  <a:lnTo>
                    <a:pt x="300" y="5"/>
                  </a:lnTo>
                  <a:lnTo>
                    <a:pt x="275" y="1"/>
                  </a:lnTo>
                  <a:lnTo>
                    <a:pt x="250" y="0"/>
                  </a:lnTo>
                  <a:lnTo>
                    <a:pt x="224" y="1"/>
                  </a:lnTo>
                  <a:lnTo>
                    <a:pt x="199" y="5"/>
                  </a:lnTo>
                  <a:lnTo>
                    <a:pt x="176" y="12"/>
                  </a:lnTo>
                  <a:lnTo>
                    <a:pt x="153" y="20"/>
                  </a:lnTo>
                  <a:lnTo>
                    <a:pt x="131" y="30"/>
                  </a:lnTo>
                  <a:lnTo>
                    <a:pt x="110" y="43"/>
                  </a:lnTo>
                  <a:lnTo>
                    <a:pt x="90" y="58"/>
                  </a:lnTo>
                  <a:lnTo>
                    <a:pt x="73" y="73"/>
                  </a:lnTo>
                  <a:lnTo>
                    <a:pt x="57" y="91"/>
                  </a:lnTo>
                  <a:lnTo>
                    <a:pt x="43" y="111"/>
                  </a:lnTo>
                  <a:lnTo>
                    <a:pt x="30" y="131"/>
                  </a:lnTo>
                  <a:lnTo>
                    <a:pt x="20" y="153"/>
                  </a:lnTo>
                  <a:lnTo>
                    <a:pt x="12" y="176"/>
                  </a:lnTo>
                  <a:lnTo>
                    <a:pt x="5" y="200"/>
                  </a:lnTo>
                  <a:lnTo>
                    <a:pt x="1" y="225"/>
                  </a:lnTo>
                  <a:lnTo>
                    <a:pt x="0" y="251"/>
                  </a:lnTo>
                  <a:lnTo>
                    <a:pt x="0" y="452"/>
                  </a:lnTo>
                  <a:lnTo>
                    <a:pt x="62" y="452"/>
                  </a:lnTo>
                  <a:lnTo>
                    <a:pt x="62" y="251"/>
                  </a:lnTo>
                  <a:lnTo>
                    <a:pt x="63" y="232"/>
                  </a:lnTo>
                  <a:lnTo>
                    <a:pt x="65" y="214"/>
                  </a:lnTo>
                  <a:lnTo>
                    <a:pt x="70" y="195"/>
                  </a:lnTo>
                  <a:lnTo>
                    <a:pt x="75" y="178"/>
                  </a:lnTo>
                  <a:lnTo>
                    <a:pt x="84" y="162"/>
                  </a:lnTo>
                  <a:lnTo>
                    <a:pt x="93" y="146"/>
                  </a:lnTo>
                  <a:lnTo>
                    <a:pt x="103" y="131"/>
                  </a:lnTo>
                  <a:lnTo>
                    <a:pt x="116" y="117"/>
                  </a:lnTo>
                  <a:lnTo>
                    <a:pt x="130" y="104"/>
                  </a:lnTo>
                  <a:lnTo>
                    <a:pt x="145" y="92"/>
                  </a:lnTo>
                  <a:lnTo>
                    <a:pt x="161" y="83"/>
                  </a:lnTo>
                  <a:lnTo>
                    <a:pt x="178" y="75"/>
                  </a:lnTo>
                  <a:lnTo>
                    <a:pt x="196" y="69"/>
                  </a:lnTo>
                  <a:lnTo>
                    <a:pt x="213" y="65"/>
                  </a:lnTo>
                  <a:lnTo>
                    <a:pt x="231" y="62"/>
                  </a:lnTo>
                  <a:lnTo>
                    <a:pt x="250" y="61"/>
                  </a:lnTo>
                  <a:lnTo>
                    <a:pt x="268" y="62"/>
                  </a:lnTo>
                  <a:lnTo>
                    <a:pt x="287" y="65"/>
                  </a:lnTo>
                  <a:lnTo>
                    <a:pt x="305" y="69"/>
                  </a:lnTo>
                  <a:lnTo>
                    <a:pt x="323" y="75"/>
                  </a:lnTo>
                  <a:lnTo>
                    <a:pt x="340" y="83"/>
                  </a:lnTo>
                  <a:lnTo>
                    <a:pt x="356" y="92"/>
                  </a:lnTo>
                  <a:lnTo>
                    <a:pt x="371" y="104"/>
                  </a:lnTo>
                  <a:lnTo>
                    <a:pt x="385" y="117"/>
                  </a:lnTo>
                  <a:lnTo>
                    <a:pt x="398" y="131"/>
                  </a:lnTo>
                  <a:lnTo>
                    <a:pt x="408" y="145"/>
                  </a:lnTo>
                  <a:lnTo>
                    <a:pt x="417" y="161"/>
                  </a:lnTo>
                  <a:lnTo>
                    <a:pt x="426" y="176"/>
                  </a:lnTo>
                  <a:lnTo>
                    <a:pt x="431" y="193"/>
                  </a:lnTo>
                  <a:lnTo>
                    <a:pt x="436" y="210"/>
                  </a:lnTo>
                  <a:lnTo>
                    <a:pt x="439" y="228"/>
                  </a:lnTo>
                  <a:lnTo>
                    <a:pt x="441" y="246"/>
                  </a:lnTo>
                  <a:lnTo>
                    <a:pt x="441" y="249"/>
                  </a:lnTo>
                  <a:lnTo>
                    <a:pt x="441" y="252"/>
                  </a:lnTo>
                  <a:lnTo>
                    <a:pt x="441" y="261"/>
                  </a:lnTo>
                  <a:lnTo>
                    <a:pt x="441" y="276"/>
                  </a:lnTo>
                  <a:lnTo>
                    <a:pt x="502" y="276"/>
                  </a:lnTo>
                  <a:lnTo>
                    <a:pt x="502" y="260"/>
                  </a:lnTo>
                  <a:lnTo>
                    <a:pt x="502" y="252"/>
                  </a:lnTo>
                  <a:lnTo>
                    <a:pt x="502" y="247"/>
                  </a:lnTo>
                  <a:lnTo>
                    <a:pt x="502" y="246"/>
                  </a:lnTo>
                  <a:lnTo>
                    <a:pt x="502" y="244"/>
                  </a:lnTo>
                  <a:lnTo>
                    <a:pt x="502" y="243"/>
                  </a:lnTo>
                  <a:lnTo>
                    <a:pt x="502" y="240"/>
                  </a:lnTo>
                  <a:lnTo>
                    <a:pt x="502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02" name="폭발 1 201"/>
          <p:cNvSpPr/>
          <p:nvPr/>
        </p:nvSpPr>
        <p:spPr>
          <a:xfrm>
            <a:off x="3893339" y="3786190"/>
            <a:ext cx="1357322" cy="928694"/>
          </a:xfrm>
          <a:prstGeom prst="irregularSeal1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wait</a:t>
            </a:r>
            <a:endParaRPr lang="ko-KR" altLang="en-US" dirty="0"/>
          </a:p>
        </p:txBody>
      </p:sp>
      <p:sp>
        <p:nvSpPr>
          <p:cNvPr id="204" name="폭발 1 203"/>
          <p:cNvSpPr/>
          <p:nvPr/>
        </p:nvSpPr>
        <p:spPr>
          <a:xfrm>
            <a:off x="6143636" y="2500306"/>
            <a:ext cx="1357322" cy="928694"/>
          </a:xfrm>
          <a:prstGeom prst="irregularSeal1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wait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69" grpId="0"/>
      <p:bldP spid="170" grpId="0"/>
      <p:bldP spid="202" grpId="0" animBg="1"/>
      <p:bldP spid="2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Invalidation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Result set invalidation</a:t>
            </a:r>
          </a:p>
          <a:p>
            <a:endParaRPr lang="en-US" altLang="ko-KR" dirty="0" smtClean="0"/>
          </a:p>
          <a:p>
            <a:pPr lvl="1"/>
            <a:r>
              <a:rPr lang="ko-KR" altLang="en-US" dirty="0" smtClean="0"/>
              <a:t>메모리에 캐싱 되어 있는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이 사용 못하는 상태로 변경되는 것을 뜻함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참조 </a:t>
            </a:r>
            <a:r>
              <a:rPr lang="en-US" altLang="ko-KR" dirty="0" smtClean="0"/>
              <a:t>Object</a:t>
            </a:r>
            <a:r>
              <a:rPr lang="ko-KR" altLang="en-US" dirty="0" smtClean="0"/>
              <a:t>의 데이터에 변화가 생긴 경우에 발생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참조 </a:t>
            </a:r>
            <a:r>
              <a:rPr lang="en-US" altLang="ko-KR" dirty="0" smtClean="0"/>
              <a:t>Object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invalidation </a:t>
            </a:r>
            <a:r>
              <a:rPr lang="ko-KR" altLang="en-US" dirty="0" smtClean="0"/>
              <a:t>되면 관련 </a:t>
            </a:r>
            <a:r>
              <a:rPr lang="en-US" altLang="ko-KR" dirty="0" smtClean="0"/>
              <a:t>result set</a:t>
            </a:r>
            <a:r>
              <a:rPr lang="ko-KR" altLang="en-US" dirty="0" smtClean="0"/>
              <a:t>은 모두 </a:t>
            </a:r>
            <a:r>
              <a:rPr lang="en-US" altLang="ko-KR" dirty="0" smtClean="0"/>
              <a:t>invalid </a:t>
            </a:r>
            <a:r>
              <a:rPr lang="ko-KR" altLang="en-US" dirty="0" smtClean="0"/>
              <a:t>상태로 변화 하며 </a:t>
            </a:r>
            <a:r>
              <a:rPr lang="en-US" altLang="ko-KR" dirty="0" smtClean="0"/>
              <a:t>LRU </a:t>
            </a:r>
            <a:r>
              <a:rPr lang="ko-KR" altLang="en-US" dirty="0" smtClean="0"/>
              <a:t>알고리즘에 의해서 사용되었던 블록이 먼저 재 사용됨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LRU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LRU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Result cache</a:t>
            </a:r>
            <a:r>
              <a:rPr lang="ko-KR" altLang="en-US" dirty="0" smtClean="0"/>
              <a:t>의 블록을 관리 하기 위한 기법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 된지 오래된 순서부터 재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Dependency Object</a:t>
            </a:r>
            <a:r>
              <a:rPr lang="ko-KR" altLang="en-US" dirty="0" smtClean="0"/>
              <a:t>는 재 사용에서 제외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LRU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LRU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Result cache</a:t>
            </a:r>
            <a:r>
              <a:rPr lang="ko-KR" altLang="en-US" dirty="0" smtClean="0"/>
              <a:t>의 블록을 관리 하기 위한 기법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 된지 오래된 순서부터 재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Dependency Object</a:t>
            </a:r>
            <a:r>
              <a:rPr lang="ko-KR" altLang="en-US" dirty="0" smtClean="0"/>
              <a:t>는 재 사용에서 제외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Free </a:t>
            </a:r>
            <a:r>
              <a:rPr lang="ko-KR" altLang="en-US" dirty="0" smtClean="0"/>
              <a:t>블록 찾는 순서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Result set </a:t>
            </a:r>
            <a:r>
              <a:rPr lang="ko-KR" altLang="en-US" dirty="0" smtClean="0"/>
              <a:t>중에 </a:t>
            </a:r>
            <a:r>
              <a:rPr lang="en-US" altLang="ko-KR" dirty="0" smtClean="0"/>
              <a:t>invalid </a:t>
            </a:r>
            <a:r>
              <a:rPr lang="ko-KR" altLang="en-US" dirty="0" smtClean="0"/>
              <a:t>상태인 블록 사용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Free </a:t>
            </a:r>
            <a:r>
              <a:rPr lang="ko-KR" altLang="en-US" dirty="0" smtClean="0"/>
              <a:t>블록사용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Free </a:t>
            </a:r>
            <a:r>
              <a:rPr lang="ko-KR" altLang="en-US" dirty="0" smtClean="0"/>
              <a:t>블록이 없을 경우 사용 된지 오래된 블록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사용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442559"/>
          </a:xfrm>
        </p:spPr>
        <p:txBody>
          <a:bodyPr/>
          <a:lstStyle/>
          <a:p>
            <a:r>
              <a:rPr lang="en-US" altLang="ko-KR" dirty="0" smtClean="0"/>
              <a:t>LRU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248" name="직사각형 247"/>
          <p:cNvSpPr/>
          <p:nvPr/>
        </p:nvSpPr>
        <p:spPr>
          <a:xfrm>
            <a:off x="611193" y="5000636"/>
            <a:ext cx="7975246" cy="3036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50000"/>
                </a:schemeClr>
              </a:gs>
              <a:gs pos="64000">
                <a:schemeClr val="tx1">
                  <a:lumMod val="50000"/>
                  <a:lumOff val="50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LRU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28</a:t>
            </a:fld>
            <a:endParaRPr lang="ko-KR" altLang="en-US"/>
          </a:p>
        </p:txBody>
      </p:sp>
      <p:grpSp>
        <p:nvGrpSpPr>
          <p:cNvPr id="79" name="그룹 78"/>
          <p:cNvGrpSpPr/>
          <p:nvPr/>
        </p:nvGrpSpPr>
        <p:grpSpPr>
          <a:xfrm>
            <a:off x="3286116" y="1785926"/>
            <a:ext cx="2428892" cy="1214446"/>
            <a:chOff x="4929190" y="6143644"/>
            <a:chExt cx="2286016" cy="1143008"/>
          </a:xfrm>
        </p:grpSpPr>
        <p:grpSp>
          <p:nvGrpSpPr>
            <p:cNvPr id="80" name="그룹 7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08" name="직사각형 10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00" name="직사각형 9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92" name="직사각형 9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3" name="그룹 8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16" name="직사각형 115"/>
          <p:cNvSpPr/>
          <p:nvPr/>
        </p:nvSpPr>
        <p:spPr>
          <a:xfrm>
            <a:off x="4661298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직사각형 116"/>
          <p:cNvSpPr/>
          <p:nvPr/>
        </p:nvSpPr>
        <p:spPr>
          <a:xfrm>
            <a:off x="4964909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직사각형 117"/>
          <p:cNvSpPr/>
          <p:nvPr/>
        </p:nvSpPr>
        <p:spPr>
          <a:xfrm>
            <a:off x="5268520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직사각형 118"/>
          <p:cNvSpPr/>
          <p:nvPr/>
        </p:nvSpPr>
        <p:spPr>
          <a:xfrm>
            <a:off x="3750463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4357686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4054075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직사각형 121"/>
          <p:cNvSpPr/>
          <p:nvPr/>
        </p:nvSpPr>
        <p:spPr>
          <a:xfrm>
            <a:off x="3446852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직사각형 122"/>
          <p:cNvSpPr/>
          <p:nvPr/>
        </p:nvSpPr>
        <p:spPr>
          <a:xfrm>
            <a:off x="3143240" y="2839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직사각형 124"/>
          <p:cNvSpPr/>
          <p:nvPr/>
        </p:nvSpPr>
        <p:spPr>
          <a:xfrm>
            <a:off x="4661298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4964909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직사각형 126"/>
          <p:cNvSpPr/>
          <p:nvPr/>
        </p:nvSpPr>
        <p:spPr>
          <a:xfrm>
            <a:off x="5268521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3750463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직사각형 128"/>
          <p:cNvSpPr/>
          <p:nvPr/>
        </p:nvSpPr>
        <p:spPr>
          <a:xfrm>
            <a:off x="4357686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직사각형 129"/>
          <p:cNvSpPr/>
          <p:nvPr/>
        </p:nvSpPr>
        <p:spPr>
          <a:xfrm>
            <a:off x="4054075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직사각형 130"/>
          <p:cNvSpPr/>
          <p:nvPr/>
        </p:nvSpPr>
        <p:spPr>
          <a:xfrm>
            <a:off x="3446852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직사각형 131"/>
          <p:cNvSpPr/>
          <p:nvPr/>
        </p:nvSpPr>
        <p:spPr>
          <a:xfrm>
            <a:off x="3143240" y="2536025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직사각형 133"/>
          <p:cNvSpPr/>
          <p:nvPr/>
        </p:nvSpPr>
        <p:spPr>
          <a:xfrm>
            <a:off x="4661298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직사각형 134"/>
          <p:cNvSpPr/>
          <p:nvPr/>
        </p:nvSpPr>
        <p:spPr>
          <a:xfrm>
            <a:off x="4964909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직사각형 135"/>
          <p:cNvSpPr/>
          <p:nvPr/>
        </p:nvSpPr>
        <p:spPr>
          <a:xfrm>
            <a:off x="5268521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3750463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직사각형 137"/>
          <p:cNvSpPr/>
          <p:nvPr/>
        </p:nvSpPr>
        <p:spPr>
          <a:xfrm>
            <a:off x="4357686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4054075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3446852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3143240" y="223241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2" name="그룹 141"/>
          <p:cNvGrpSpPr/>
          <p:nvPr/>
        </p:nvGrpSpPr>
        <p:grpSpPr>
          <a:xfrm>
            <a:off x="3143240" y="1928802"/>
            <a:ext cx="2428892" cy="303612"/>
            <a:chOff x="4929190" y="7000900"/>
            <a:chExt cx="2286016" cy="285752"/>
          </a:xfrm>
        </p:grpSpPr>
        <p:sp>
          <p:nvSpPr>
            <p:cNvPr id="143" name="직사각형 142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714744" y="128586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28662" y="221455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table1</a:t>
            </a:r>
          </a:p>
          <a:p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5 block needs..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00034" y="3429000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Dependency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00034" y="437633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Result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6446" y="1733124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RESULT_CACHE_MAX_SIZE=64K</a:t>
            </a:r>
          </a:p>
          <a:p>
            <a:endParaRPr lang="en-US" altLang="ko-KR" sz="16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</a:rPr>
              <a:t>1K * 32 * 2 = 64K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914800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1" name="직사각형 220"/>
          <p:cNvSpPr/>
          <p:nvPr/>
        </p:nvSpPr>
        <p:spPr>
          <a:xfrm>
            <a:off x="611188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3" name="직사각형 222"/>
          <p:cNvSpPr/>
          <p:nvPr/>
        </p:nvSpPr>
        <p:spPr>
          <a:xfrm>
            <a:off x="2129246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4" name="직사각형 223"/>
          <p:cNvSpPr/>
          <p:nvPr/>
        </p:nvSpPr>
        <p:spPr>
          <a:xfrm>
            <a:off x="2432857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5" name="직사각형 224"/>
          <p:cNvSpPr/>
          <p:nvPr/>
        </p:nvSpPr>
        <p:spPr>
          <a:xfrm>
            <a:off x="2736468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6" name="직사각형 225"/>
          <p:cNvSpPr/>
          <p:nvPr/>
        </p:nvSpPr>
        <p:spPr>
          <a:xfrm>
            <a:off x="1218411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7" name="직사각형 226"/>
          <p:cNvSpPr/>
          <p:nvPr/>
        </p:nvSpPr>
        <p:spPr>
          <a:xfrm>
            <a:off x="1825634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8" name="직사각형 227"/>
          <p:cNvSpPr/>
          <p:nvPr/>
        </p:nvSpPr>
        <p:spPr>
          <a:xfrm>
            <a:off x="1522023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9" name="직사각형 228"/>
          <p:cNvSpPr/>
          <p:nvPr/>
        </p:nvSpPr>
        <p:spPr>
          <a:xfrm>
            <a:off x="91480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30" name="직사각형 229"/>
          <p:cNvSpPr/>
          <p:nvPr/>
        </p:nvSpPr>
        <p:spPr>
          <a:xfrm>
            <a:off x="62505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357158" y="471488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LRU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286776" y="471488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MRU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28662" y="221455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table2</a:t>
            </a:r>
          </a:p>
          <a:p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4 block needs..</a:t>
            </a:r>
          </a:p>
        </p:txBody>
      </p:sp>
      <p:sp>
        <p:nvSpPr>
          <p:cNvPr id="252" name="직사각형 251"/>
          <p:cNvSpPr/>
          <p:nvPr/>
        </p:nvSpPr>
        <p:spPr>
          <a:xfrm>
            <a:off x="3053942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928662" y="221455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SELECT   </a:t>
            </a:r>
            <a:r>
              <a:rPr lang="en-US" altLang="ko-KR" sz="1000" dirty="0" smtClean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/*+ result_cache */ ..</a:t>
            </a:r>
            <a:r>
              <a:rPr lang="en-US" altLang="ko-KR" sz="1000" dirty="0" smtClean="0">
                <a:solidFill>
                  <a:schemeClr val="bg1"/>
                </a:solidFill>
              </a:rPr>
              <a:t> FROM    table1</a:t>
            </a:r>
          </a:p>
          <a:p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5 block needs..</a:t>
            </a:r>
          </a:p>
        </p:txBody>
      </p:sp>
      <p:sp>
        <p:nvSpPr>
          <p:cNvPr id="263" name="직사각형 262"/>
          <p:cNvSpPr/>
          <p:nvPr/>
        </p:nvSpPr>
        <p:spPr>
          <a:xfrm>
            <a:off x="2135856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4" name="직사각형 263"/>
          <p:cNvSpPr/>
          <p:nvPr/>
        </p:nvSpPr>
        <p:spPr>
          <a:xfrm>
            <a:off x="2439467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5" name="직사각형 264"/>
          <p:cNvSpPr/>
          <p:nvPr/>
        </p:nvSpPr>
        <p:spPr>
          <a:xfrm>
            <a:off x="2743078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6" name="직사각형 265"/>
          <p:cNvSpPr/>
          <p:nvPr/>
        </p:nvSpPr>
        <p:spPr>
          <a:xfrm>
            <a:off x="1225021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7" name="직사각형 266"/>
          <p:cNvSpPr/>
          <p:nvPr/>
        </p:nvSpPr>
        <p:spPr>
          <a:xfrm>
            <a:off x="1832244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8" name="직사각형 267"/>
          <p:cNvSpPr/>
          <p:nvPr/>
        </p:nvSpPr>
        <p:spPr>
          <a:xfrm>
            <a:off x="1528633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9" name="직사각형 268"/>
          <p:cNvSpPr/>
          <p:nvPr/>
        </p:nvSpPr>
        <p:spPr>
          <a:xfrm>
            <a:off x="921410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0" name="직사각형 269"/>
          <p:cNvSpPr/>
          <p:nvPr/>
        </p:nvSpPr>
        <p:spPr>
          <a:xfrm>
            <a:off x="631660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1" name="직사각형 270"/>
          <p:cNvSpPr/>
          <p:nvPr/>
        </p:nvSpPr>
        <p:spPr>
          <a:xfrm>
            <a:off x="3060552" y="5010074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72" name="모서리가 둥근 직사각형 271"/>
          <p:cNvSpPr/>
          <p:nvPr/>
        </p:nvSpPr>
        <p:spPr>
          <a:xfrm>
            <a:off x="1398896" y="5424985"/>
            <a:ext cx="2442949" cy="90757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4.16667E-6 0.04815 C 4.16667E-6 0.06967 0.03593 0.09629 0.06527 0.09629 L 0.13055 0.09629 " pathEditMode="relative" rAng="0" ptsTypes="FfFF">
                                      <p:cBhvr>
                                        <p:cTn id="118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48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3.33333E-6 0.04815 C 3.33333E-6 0.06967 0.0368 0.09629 0.06666 0.09629 L 0.1335 0.09629 " pathEditMode="relative" rAng="0" ptsTypes="FfFF">
                                      <p:cBhvr>
                                        <p:cTn id="120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4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3.61111E-6 0.04815 C 3.61111E-6 0.06967 0.0368 0.09629 0.06684 0.09629 L 0.13368 0.09629 " pathEditMode="relative" rAng="0" ptsTypes="FfFF">
                                      <p:cBhvr>
                                        <p:cTn id="122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4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3.88889E-6 0.04815 C 3.88889E-6 0.06967 0.03628 0.09629 0.06597 0.09629 L 0.13211 0.09629 " pathEditMode="relative" rAng="0" ptsTypes="FfFF">
                                      <p:cBhvr>
                                        <p:cTn id="124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4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4.16667E-6 0.04815 C 4.16667E-6 0.06967 0.03611 0.09629 0.06562 0.09629 L 0.13125 0.09629 " pathEditMode="relative" rAng="0" ptsTypes="FfFF">
                                      <p:cBhvr>
                                        <p:cTn id="126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6 L -0.16459 2.59259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2.59259E-6 L -0.16597 2.59259E-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2.59259E-6 L -0.16598 2.59259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6 L -0.16754 2.59259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8" grpId="0" animBg="1"/>
      <p:bldP spid="131" grpId="0" animBg="1"/>
      <p:bldP spid="132" grpId="0" animBg="1"/>
      <p:bldP spid="153" grpId="0"/>
      <p:bldP spid="153" grpId="1"/>
      <p:bldP spid="220" grpId="0" animBg="1"/>
      <p:bldP spid="221" grpId="0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51" grpId="0"/>
      <p:bldP spid="251" grpId="1"/>
      <p:bldP spid="252" grpId="0" animBg="1"/>
      <p:bldP spid="252" grpId="1" animBg="1"/>
      <p:bldP spid="253" grpId="0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442559"/>
          </a:xfrm>
        </p:spPr>
        <p:txBody>
          <a:bodyPr/>
          <a:lstStyle/>
          <a:p>
            <a:r>
              <a:rPr lang="en-US" altLang="ko-KR" dirty="0" smtClean="0"/>
              <a:t>LRU </a:t>
            </a:r>
            <a:r>
              <a:rPr lang="ko-KR" altLang="en-US" dirty="0" smtClean="0"/>
              <a:t>알고리즘</a:t>
            </a:r>
            <a:r>
              <a:rPr lang="en-US" altLang="ko-KR" dirty="0" smtClean="0"/>
              <a:t> - Invalidation</a:t>
            </a:r>
            <a:endParaRPr lang="ko-KR" altLang="en-US" dirty="0"/>
          </a:p>
        </p:txBody>
      </p:sp>
      <p:sp>
        <p:nvSpPr>
          <p:cNvPr id="248" name="직사각형 247"/>
          <p:cNvSpPr/>
          <p:nvPr/>
        </p:nvSpPr>
        <p:spPr>
          <a:xfrm>
            <a:off x="611193" y="5000636"/>
            <a:ext cx="7919490" cy="30361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50000"/>
                </a:schemeClr>
              </a:gs>
              <a:gs pos="64000">
                <a:schemeClr val="tx1">
                  <a:lumMod val="50000"/>
                  <a:lumOff val="50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LRU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108" name="직사각형 107"/>
          <p:cNvSpPr/>
          <p:nvPr/>
        </p:nvSpPr>
        <p:spPr>
          <a:xfrm>
            <a:off x="4804174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직사각형 108"/>
          <p:cNvSpPr/>
          <p:nvPr/>
        </p:nvSpPr>
        <p:spPr>
          <a:xfrm>
            <a:off x="5107785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직사각형 109"/>
          <p:cNvSpPr/>
          <p:nvPr/>
        </p:nvSpPr>
        <p:spPr>
          <a:xfrm>
            <a:off x="5411397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직사각형 110"/>
          <p:cNvSpPr/>
          <p:nvPr/>
        </p:nvSpPr>
        <p:spPr>
          <a:xfrm>
            <a:off x="3893339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>
          <a:xfrm>
            <a:off x="4500562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직사각형 112"/>
          <p:cNvSpPr/>
          <p:nvPr/>
        </p:nvSpPr>
        <p:spPr>
          <a:xfrm>
            <a:off x="4196951" y="2696761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80"/>
          <p:cNvGrpSpPr/>
          <p:nvPr/>
        </p:nvGrpSpPr>
        <p:grpSpPr>
          <a:xfrm>
            <a:off x="3286116" y="2393149"/>
            <a:ext cx="2428892" cy="303612"/>
            <a:chOff x="4929190" y="7000900"/>
            <a:chExt cx="2286016" cy="285752"/>
          </a:xfrm>
        </p:grpSpPr>
        <p:sp>
          <p:nvSpPr>
            <p:cNvPr id="100" name="직사각형 99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81"/>
          <p:cNvGrpSpPr/>
          <p:nvPr/>
        </p:nvGrpSpPr>
        <p:grpSpPr>
          <a:xfrm>
            <a:off x="3286116" y="2089538"/>
            <a:ext cx="2428892" cy="303612"/>
            <a:chOff x="4929190" y="7000900"/>
            <a:chExt cx="2286016" cy="285752"/>
          </a:xfrm>
        </p:grpSpPr>
        <p:sp>
          <p:nvSpPr>
            <p:cNvPr id="92" name="직사각형 91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2"/>
          <p:cNvGrpSpPr/>
          <p:nvPr/>
        </p:nvGrpSpPr>
        <p:grpSpPr>
          <a:xfrm>
            <a:off x="3286116" y="1785926"/>
            <a:ext cx="2428892" cy="303612"/>
            <a:chOff x="4929190" y="7000900"/>
            <a:chExt cx="2286016" cy="285752"/>
          </a:xfrm>
        </p:grpSpPr>
        <p:sp>
          <p:nvSpPr>
            <p:cNvPr id="84" name="직사각형 83"/>
            <p:cNvSpPr/>
            <p:nvPr/>
          </p:nvSpPr>
          <p:spPr>
            <a:xfrm>
              <a:off x="635795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664370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692945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5500694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6072198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5786446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5214942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4929190" y="70009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714744" y="128586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28662" y="2214554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bg1"/>
                </a:solidFill>
              </a:rPr>
              <a:t>UPDATE  table1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SET       …..</a:t>
            </a:r>
          </a:p>
          <a:p>
            <a:r>
              <a:rPr lang="en-US" altLang="ko-KR" sz="1000" dirty="0" smtClean="0">
                <a:solidFill>
                  <a:schemeClr val="bg1"/>
                </a:solidFill>
              </a:rPr>
              <a:t>WHERE  …..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00034" y="3429000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Dependency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00034" y="437633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Result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86446" y="1733124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RESULT_CACHE_MAX_SIZE=64K</a:t>
            </a:r>
          </a:p>
          <a:p>
            <a:endParaRPr lang="en-US" altLang="ko-KR" sz="16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600" dirty="0" smtClean="0">
                <a:solidFill>
                  <a:schemeClr val="bg1"/>
                </a:solidFill>
              </a:rPr>
              <a:t>1K * 32 * 2 = 64K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914800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1" name="직사각형 220"/>
          <p:cNvSpPr/>
          <p:nvPr/>
        </p:nvSpPr>
        <p:spPr>
          <a:xfrm>
            <a:off x="611188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3" name="직사각형 222"/>
          <p:cNvSpPr/>
          <p:nvPr/>
        </p:nvSpPr>
        <p:spPr>
          <a:xfrm>
            <a:off x="2129246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4" name="직사각형 223"/>
          <p:cNvSpPr/>
          <p:nvPr/>
        </p:nvSpPr>
        <p:spPr>
          <a:xfrm>
            <a:off x="2432857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5" name="직사각형 224"/>
          <p:cNvSpPr/>
          <p:nvPr/>
        </p:nvSpPr>
        <p:spPr>
          <a:xfrm>
            <a:off x="2736468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6" name="직사각형 225"/>
          <p:cNvSpPr/>
          <p:nvPr/>
        </p:nvSpPr>
        <p:spPr>
          <a:xfrm>
            <a:off x="1218411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7" name="직사각형 226"/>
          <p:cNvSpPr/>
          <p:nvPr/>
        </p:nvSpPr>
        <p:spPr>
          <a:xfrm>
            <a:off x="1825634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8" name="직사각형 227"/>
          <p:cNvSpPr/>
          <p:nvPr/>
        </p:nvSpPr>
        <p:spPr>
          <a:xfrm>
            <a:off x="1522023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9" name="직사각형 228"/>
          <p:cNvSpPr/>
          <p:nvPr/>
        </p:nvSpPr>
        <p:spPr>
          <a:xfrm>
            <a:off x="91480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30" name="직사각형 229"/>
          <p:cNvSpPr/>
          <p:nvPr/>
        </p:nvSpPr>
        <p:spPr>
          <a:xfrm>
            <a:off x="62505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357158" y="471488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LRU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286776" y="4714884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</a:rPr>
              <a:t>MRU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3053942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4" name="직사각형 123"/>
          <p:cNvSpPr/>
          <p:nvPr/>
        </p:nvSpPr>
        <p:spPr>
          <a:xfrm>
            <a:off x="4874576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5178187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42" name="직사각형 141"/>
          <p:cNvSpPr/>
          <p:nvPr/>
        </p:nvSpPr>
        <p:spPr>
          <a:xfrm>
            <a:off x="5481798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52" name="직사각형 151"/>
          <p:cNvSpPr/>
          <p:nvPr/>
        </p:nvSpPr>
        <p:spPr>
          <a:xfrm>
            <a:off x="3963741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7" name="직사각형 156"/>
          <p:cNvSpPr/>
          <p:nvPr/>
        </p:nvSpPr>
        <p:spPr>
          <a:xfrm>
            <a:off x="4570964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8" name="직사각형 157"/>
          <p:cNvSpPr/>
          <p:nvPr/>
        </p:nvSpPr>
        <p:spPr>
          <a:xfrm>
            <a:off x="4267353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9" name="직사각형 158"/>
          <p:cNvSpPr/>
          <p:nvPr/>
        </p:nvSpPr>
        <p:spPr>
          <a:xfrm>
            <a:off x="366013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60" name="직사각형 159"/>
          <p:cNvSpPr/>
          <p:nvPr/>
        </p:nvSpPr>
        <p:spPr>
          <a:xfrm>
            <a:off x="3370380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61" name="직사각형 160"/>
          <p:cNvSpPr/>
          <p:nvPr/>
        </p:nvSpPr>
        <p:spPr>
          <a:xfrm>
            <a:off x="5799272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62" name="직사각형 161"/>
          <p:cNvSpPr/>
          <p:nvPr/>
        </p:nvSpPr>
        <p:spPr>
          <a:xfrm>
            <a:off x="7628927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11</a:t>
            </a:r>
            <a:endParaRPr lang="ko-KR" altLang="en-US" sz="800" dirty="0"/>
          </a:p>
        </p:txBody>
      </p:sp>
      <p:sp>
        <p:nvSpPr>
          <p:cNvPr id="163" name="직사각형 162"/>
          <p:cNvSpPr/>
          <p:nvPr/>
        </p:nvSpPr>
        <p:spPr>
          <a:xfrm>
            <a:off x="7932538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12</a:t>
            </a:r>
            <a:endParaRPr lang="ko-KR" altLang="en-US" sz="800" dirty="0"/>
          </a:p>
        </p:txBody>
      </p:sp>
      <p:sp>
        <p:nvSpPr>
          <p:cNvPr id="164" name="직사각형 163"/>
          <p:cNvSpPr/>
          <p:nvPr/>
        </p:nvSpPr>
        <p:spPr>
          <a:xfrm>
            <a:off x="8236149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12</a:t>
            </a:r>
            <a:endParaRPr lang="ko-KR" altLang="en-US" sz="800" dirty="0"/>
          </a:p>
        </p:txBody>
      </p:sp>
      <p:sp>
        <p:nvSpPr>
          <p:cNvPr id="165" name="직사각형 164"/>
          <p:cNvSpPr/>
          <p:nvPr/>
        </p:nvSpPr>
        <p:spPr>
          <a:xfrm>
            <a:off x="6718092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endParaRPr lang="ko-KR" altLang="en-US" dirty="0"/>
          </a:p>
        </p:txBody>
      </p:sp>
      <p:sp>
        <p:nvSpPr>
          <p:cNvPr id="166" name="직사각형 165"/>
          <p:cNvSpPr/>
          <p:nvPr/>
        </p:nvSpPr>
        <p:spPr>
          <a:xfrm>
            <a:off x="7325315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10</a:t>
            </a:r>
            <a:endParaRPr lang="ko-KR" altLang="en-US" sz="800" dirty="0"/>
          </a:p>
        </p:txBody>
      </p:sp>
      <p:sp>
        <p:nvSpPr>
          <p:cNvPr id="167" name="직사각형 166"/>
          <p:cNvSpPr/>
          <p:nvPr/>
        </p:nvSpPr>
        <p:spPr>
          <a:xfrm>
            <a:off x="7021704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10</a:t>
            </a:r>
            <a:endParaRPr lang="ko-KR" altLang="en-US" sz="800" dirty="0"/>
          </a:p>
        </p:txBody>
      </p:sp>
      <p:sp>
        <p:nvSpPr>
          <p:cNvPr id="168" name="직사각형 167"/>
          <p:cNvSpPr/>
          <p:nvPr/>
        </p:nvSpPr>
        <p:spPr>
          <a:xfrm>
            <a:off x="6414481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endParaRPr lang="ko-KR" altLang="en-US" dirty="0"/>
          </a:p>
        </p:txBody>
      </p:sp>
      <p:sp>
        <p:nvSpPr>
          <p:cNvPr id="169" name="직사각형 168"/>
          <p:cNvSpPr/>
          <p:nvPr/>
        </p:nvSpPr>
        <p:spPr>
          <a:xfrm>
            <a:off x="6124731" y="5000636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71" name="직사각형 170"/>
          <p:cNvSpPr/>
          <p:nvPr/>
        </p:nvSpPr>
        <p:spPr>
          <a:xfrm>
            <a:off x="1528118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72" name="직사각형 171"/>
          <p:cNvSpPr/>
          <p:nvPr/>
        </p:nvSpPr>
        <p:spPr>
          <a:xfrm>
            <a:off x="1224506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73" name="직사각형 172"/>
          <p:cNvSpPr/>
          <p:nvPr/>
        </p:nvSpPr>
        <p:spPr>
          <a:xfrm>
            <a:off x="2141434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74" name="직사각형 173"/>
          <p:cNvSpPr/>
          <p:nvPr/>
        </p:nvSpPr>
        <p:spPr>
          <a:xfrm>
            <a:off x="1837822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75" name="직사각형 174"/>
          <p:cNvSpPr/>
          <p:nvPr/>
        </p:nvSpPr>
        <p:spPr>
          <a:xfrm>
            <a:off x="2754752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76" name="직사각형 175"/>
          <p:cNvSpPr/>
          <p:nvPr/>
        </p:nvSpPr>
        <p:spPr>
          <a:xfrm>
            <a:off x="2451140" y="3860800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cxnSp>
        <p:nvCxnSpPr>
          <p:cNvPr id="178" name="직선 화살표 연결선 177"/>
          <p:cNvCxnSpPr>
            <a:stCxn id="174" idx="2"/>
            <a:endCxn id="159" idx="0"/>
          </p:cNvCxnSpPr>
          <p:nvPr/>
        </p:nvCxnSpPr>
        <p:spPr>
          <a:xfrm rot="16200000" flipH="1">
            <a:off x="2482670" y="3671370"/>
            <a:ext cx="836224" cy="182230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직선 화살표 연결선 178"/>
          <p:cNvCxnSpPr>
            <a:stCxn id="174" idx="2"/>
            <a:endCxn id="124" idx="0"/>
          </p:cNvCxnSpPr>
          <p:nvPr/>
        </p:nvCxnSpPr>
        <p:spPr>
          <a:xfrm rot="16200000" flipH="1">
            <a:off x="3089893" y="3064147"/>
            <a:ext cx="836224" cy="303675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2695236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4" name="직사각형 213"/>
          <p:cNvSpPr/>
          <p:nvPr/>
        </p:nvSpPr>
        <p:spPr>
          <a:xfrm>
            <a:off x="2998847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5" name="직사각형 214"/>
          <p:cNvSpPr/>
          <p:nvPr/>
        </p:nvSpPr>
        <p:spPr>
          <a:xfrm>
            <a:off x="3302458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6" name="직사각형 215"/>
          <p:cNvSpPr/>
          <p:nvPr/>
        </p:nvSpPr>
        <p:spPr>
          <a:xfrm>
            <a:off x="1784401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17" name="직사각형 216"/>
          <p:cNvSpPr/>
          <p:nvPr/>
        </p:nvSpPr>
        <p:spPr>
          <a:xfrm>
            <a:off x="2391624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18" name="직사각형 217"/>
          <p:cNvSpPr/>
          <p:nvPr/>
        </p:nvSpPr>
        <p:spPr>
          <a:xfrm>
            <a:off x="2088013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19" name="직사각형 218"/>
          <p:cNvSpPr/>
          <p:nvPr/>
        </p:nvSpPr>
        <p:spPr>
          <a:xfrm>
            <a:off x="1480790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22" name="직사각형 221"/>
          <p:cNvSpPr/>
          <p:nvPr/>
        </p:nvSpPr>
        <p:spPr>
          <a:xfrm>
            <a:off x="1191040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33" name="직사각형 232"/>
          <p:cNvSpPr/>
          <p:nvPr/>
        </p:nvSpPr>
        <p:spPr>
          <a:xfrm>
            <a:off x="5164325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34" name="직사각형 233"/>
          <p:cNvSpPr/>
          <p:nvPr/>
        </p:nvSpPr>
        <p:spPr>
          <a:xfrm>
            <a:off x="5467936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35" name="직사각형 234"/>
          <p:cNvSpPr/>
          <p:nvPr/>
        </p:nvSpPr>
        <p:spPr>
          <a:xfrm>
            <a:off x="4250956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7" name="직사각형 236"/>
          <p:cNvSpPr/>
          <p:nvPr/>
        </p:nvSpPr>
        <p:spPr>
          <a:xfrm>
            <a:off x="4554568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9" name="직사각형 238"/>
          <p:cNvSpPr/>
          <p:nvPr/>
        </p:nvSpPr>
        <p:spPr>
          <a:xfrm>
            <a:off x="3936370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40" name="직사각형 239"/>
          <p:cNvSpPr/>
          <p:nvPr/>
        </p:nvSpPr>
        <p:spPr>
          <a:xfrm>
            <a:off x="5785410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241" name="직사각형 240"/>
          <p:cNvSpPr/>
          <p:nvPr/>
        </p:nvSpPr>
        <p:spPr>
          <a:xfrm>
            <a:off x="7615065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endParaRPr lang="ko-KR" altLang="en-US" dirty="0"/>
          </a:p>
        </p:txBody>
      </p:sp>
      <p:sp>
        <p:nvSpPr>
          <p:cNvPr id="242" name="직사각형 241"/>
          <p:cNvSpPr/>
          <p:nvPr/>
        </p:nvSpPr>
        <p:spPr>
          <a:xfrm>
            <a:off x="7918676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10</a:t>
            </a:r>
            <a:endParaRPr lang="ko-KR" altLang="en-US" sz="800" dirty="0"/>
          </a:p>
        </p:txBody>
      </p:sp>
      <p:sp>
        <p:nvSpPr>
          <p:cNvPr id="243" name="직사각형 242"/>
          <p:cNvSpPr/>
          <p:nvPr/>
        </p:nvSpPr>
        <p:spPr>
          <a:xfrm>
            <a:off x="8222287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10</a:t>
            </a:r>
            <a:endParaRPr lang="ko-KR" altLang="en-US" sz="800" dirty="0"/>
          </a:p>
        </p:txBody>
      </p:sp>
      <p:sp>
        <p:nvSpPr>
          <p:cNvPr id="244" name="직사각형 243"/>
          <p:cNvSpPr/>
          <p:nvPr/>
        </p:nvSpPr>
        <p:spPr>
          <a:xfrm>
            <a:off x="6704230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255" name="직사각형 254"/>
          <p:cNvSpPr/>
          <p:nvPr/>
        </p:nvSpPr>
        <p:spPr>
          <a:xfrm>
            <a:off x="3631292" y="5003379"/>
            <a:ext cx="303612" cy="303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45" name="직사각형 244"/>
          <p:cNvSpPr/>
          <p:nvPr/>
        </p:nvSpPr>
        <p:spPr>
          <a:xfrm>
            <a:off x="7311453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246" name="직사각형 245"/>
          <p:cNvSpPr/>
          <p:nvPr/>
        </p:nvSpPr>
        <p:spPr>
          <a:xfrm>
            <a:off x="7007842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247" name="직사각형 246"/>
          <p:cNvSpPr/>
          <p:nvPr/>
        </p:nvSpPr>
        <p:spPr>
          <a:xfrm>
            <a:off x="6400619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256" name="직사각형 255"/>
          <p:cNvSpPr/>
          <p:nvPr/>
        </p:nvSpPr>
        <p:spPr>
          <a:xfrm>
            <a:off x="4871866" y="5005971"/>
            <a:ext cx="303612" cy="303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54" name="직사각형 253"/>
          <p:cNvSpPr/>
          <p:nvPr/>
        </p:nvSpPr>
        <p:spPr>
          <a:xfrm>
            <a:off x="6110869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257" name="직사각형 256"/>
          <p:cNvSpPr/>
          <p:nvPr/>
        </p:nvSpPr>
        <p:spPr>
          <a:xfrm>
            <a:off x="900938" y="5004388"/>
            <a:ext cx="303612" cy="303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58" name="직사각형 257"/>
          <p:cNvSpPr/>
          <p:nvPr/>
        </p:nvSpPr>
        <p:spPr>
          <a:xfrm>
            <a:off x="611188" y="5004388"/>
            <a:ext cx="303612" cy="303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31" name="직사각형 230"/>
          <p:cNvSpPr/>
          <p:nvPr/>
        </p:nvSpPr>
        <p:spPr>
          <a:xfrm>
            <a:off x="3619932" y="5001299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36" name="직사각형 235"/>
          <p:cNvSpPr/>
          <p:nvPr/>
        </p:nvSpPr>
        <p:spPr>
          <a:xfrm>
            <a:off x="4858179" y="5004388"/>
            <a:ext cx="303612" cy="30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24" grpId="0" animBg="1"/>
      <p:bldP spid="159" grpId="0" animBg="1"/>
      <p:bldP spid="174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2" grpId="0" animBg="1"/>
      <p:bldP spid="233" grpId="0" animBg="1"/>
      <p:bldP spid="234" grpId="0" animBg="1"/>
      <p:bldP spid="235" grpId="0" animBg="1"/>
      <p:bldP spid="237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55" grpId="0" animBg="1"/>
      <p:bldP spid="245" grpId="0" animBg="1"/>
      <p:bldP spid="246" grpId="0" animBg="1"/>
      <p:bldP spid="247" grpId="0" animBg="1"/>
      <p:bldP spid="256" grpId="0" animBg="1"/>
      <p:bldP spid="254" grpId="0" animBg="1"/>
      <p:bldP spid="257" grpId="0" animBg="1"/>
      <p:bldP spid="258" grpId="0" animBg="1"/>
      <p:bldP spid="231" grpId="0" animBg="1"/>
      <p:bldP spid="2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</a:t>
            </a:r>
            <a:r>
              <a:rPr lang="ko-KR" altLang="en-US" dirty="0" smtClean="0"/>
              <a:t>란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Concept</a:t>
            </a:r>
          </a:p>
          <a:p>
            <a:endParaRPr lang="en-US" altLang="ko-KR" sz="2400" dirty="0" smtClean="0"/>
          </a:p>
          <a:p>
            <a:pPr lvl="1"/>
            <a:r>
              <a:rPr lang="ko-KR" altLang="en-US" dirty="0" smtClean="0"/>
              <a:t>자주 사용되는 쿼리 또는 </a:t>
            </a:r>
            <a:r>
              <a:rPr lang="en-US" altLang="ko-KR" dirty="0" smtClean="0"/>
              <a:t>Function</a:t>
            </a:r>
            <a:r>
              <a:rPr lang="ko-KR" altLang="en-US" dirty="0" smtClean="0"/>
              <a:t>에 대하여 수행결과를 메모리 상에 저장시켜 놓았다가 이후 수행되는동일 쿼리 또는 </a:t>
            </a:r>
            <a:r>
              <a:rPr lang="en-US" altLang="ko-KR" dirty="0" smtClean="0"/>
              <a:t>Function</a:t>
            </a:r>
            <a:r>
              <a:rPr lang="ko-KR" altLang="en-US" dirty="0" smtClean="0"/>
              <a:t>에서 결과를 재 사용하기 위함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수행 결과가 저장되는 위치에 따라서 </a:t>
            </a:r>
            <a:r>
              <a:rPr lang="en-US" altLang="ko-KR" dirty="0" smtClean="0"/>
              <a:t>Server-side / Client-side</a:t>
            </a:r>
            <a:r>
              <a:rPr lang="ko-KR" altLang="en-US" dirty="0" smtClean="0"/>
              <a:t>로 구분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데이터가 저장되어 있는 데이터 블록이 아닌 수행결과 자체를 저장함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ko-KR" dirty="0" smtClean="0"/>
              <a:t>enq: RC - Result Cache: Contention </a:t>
            </a:r>
            <a:r>
              <a:rPr lang="ko-KR" altLang="en-US" dirty="0" smtClean="0"/>
              <a:t>실습</a:t>
            </a:r>
            <a:endParaRPr lang="en-US" altLang="ko-KR" dirty="0" smtClean="0"/>
          </a:p>
          <a:p>
            <a:pPr marL="342900" lvl="2" indent="-342900"/>
            <a:endParaRPr lang="en-US" altLang="ko-KR" dirty="0" smtClean="0"/>
          </a:p>
          <a:p>
            <a:pPr marL="800100" lvl="3" indent="-342900"/>
            <a:r>
              <a:rPr lang="ko-KR" altLang="en-US" dirty="0" smtClean="0"/>
              <a:t>실습 시나리오</a:t>
            </a:r>
            <a:endParaRPr lang="en-US" altLang="ko-KR" dirty="0" smtClean="0"/>
          </a:p>
          <a:p>
            <a:pPr marL="800100" lvl="3" indent="-342900"/>
            <a:r>
              <a:rPr lang="ko-KR" altLang="en-US" dirty="0" smtClean="0"/>
              <a:t>여러 세션에서 동시에 </a:t>
            </a:r>
            <a:r>
              <a:rPr lang="en-US" altLang="ko-KR" dirty="0" smtClean="0"/>
              <a:t>Result cache</a:t>
            </a:r>
            <a:r>
              <a:rPr lang="ko-KR" altLang="en-US" smtClean="0"/>
              <a:t>에 대한 접근 시도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PL/SQL Function result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PL/SQL Function result cache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Function</a:t>
            </a:r>
            <a:r>
              <a:rPr lang="ko-KR" altLang="en-US" dirty="0" smtClean="0"/>
              <a:t>의 수행 결과를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저장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RESULT_CACHE </a:t>
            </a:r>
            <a:r>
              <a:rPr lang="ko-KR" altLang="en-US" dirty="0" smtClean="0"/>
              <a:t>구문과 </a:t>
            </a:r>
            <a:r>
              <a:rPr lang="en-US" altLang="ko-KR" dirty="0" smtClean="0"/>
              <a:t>RELIES_ON </a:t>
            </a:r>
            <a:r>
              <a:rPr lang="ko-KR" altLang="en-US" dirty="0" smtClean="0"/>
              <a:t>구문을 펑션 생성시 사용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CREATE OR REPLACE FUNCTION  </a:t>
            </a:r>
            <a:r>
              <a:rPr lang="en-US" altLang="ko-KR" dirty="0" err="1" smtClean="0"/>
              <a:t>function_name</a:t>
            </a: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  RETURN</a:t>
            </a:r>
          </a:p>
          <a:p>
            <a:pPr lvl="2">
              <a:buNone/>
            </a:pPr>
            <a:r>
              <a:rPr lang="en-US" altLang="ko-KR" dirty="0" smtClean="0"/>
              <a:t>  RESULT_CACHE  RELIES_ON (object)…</a:t>
            </a:r>
          </a:p>
          <a:p>
            <a:pPr lvl="2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RELIES_ON </a:t>
            </a:r>
            <a:r>
              <a:rPr lang="ko-KR" altLang="en-US" dirty="0" smtClean="0"/>
              <a:t>절이 없으면 펑션이 재 생성되거나 </a:t>
            </a:r>
            <a:r>
              <a:rPr lang="en-US" altLang="ko-KR" dirty="0" smtClean="0"/>
              <a:t>compile </a:t>
            </a:r>
            <a:r>
              <a:rPr lang="ko-KR" altLang="en-US" dirty="0" smtClean="0"/>
              <a:t>될 때만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안의 데이터가 </a:t>
            </a:r>
            <a:r>
              <a:rPr lang="en-US" altLang="ko-KR" dirty="0" smtClean="0"/>
              <a:t>invalid</a:t>
            </a:r>
            <a:r>
              <a:rPr lang="ko-KR" altLang="en-US" dirty="0" smtClean="0"/>
              <a:t>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RELIES_ON </a:t>
            </a:r>
            <a:r>
              <a:rPr lang="ko-KR" altLang="en-US" dirty="0" smtClean="0"/>
              <a:t>절에 나열된 테이블의 데이터에 변경이 생기게 되면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안의 데이터도 </a:t>
            </a:r>
            <a:r>
              <a:rPr lang="en-US" altLang="ko-KR" dirty="0" smtClean="0"/>
              <a:t>invalid </a:t>
            </a:r>
            <a:r>
              <a:rPr lang="ko-KR" altLang="en-US" dirty="0" smtClean="0"/>
              <a:t>됨 </a:t>
            </a: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		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PL/SQL Function result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Using PACKAGE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Package Spec </a:t>
            </a:r>
            <a:r>
              <a:rPr lang="ko-KR" altLang="en-US" dirty="0" smtClean="0"/>
              <a:t>부분에서는 </a:t>
            </a:r>
            <a:r>
              <a:rPr lang="en-US" altLang="ko-KR" dirty="0" err="1" smtClean="0"/>
              <a:t>relies_on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절 사용 못함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PLS-00999: </a:t>
            </a:r>
            <a:r>
              <a:rPr lang="ko-KR" altLang="en-US" dirty="0" smtClean="0"/>
              <a:t>구현 제한 사항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일시적일 수 있음</a:t>
            </a:r>
            <a:r>
              <a:rPr lang="en-US" altLang="ko-KR" dirty="0" smtClean="0"/>
              <a:t>) RELIES_ON clause is disallowed on function declaration</a:t>
            </a:r>
          </a:p>
          <a:p>
            <a:pPr lvl="1"/>
            <a:r>
              <a:rPr lang="en-US" altLang="ko-KR" dirty="0" smtClean="0"/>
              <a:t>Spec </a:t>
            </a:r>
            <a:r>
              <a:rPr lang="ko-KR" altLang="en-US" dirty="0" smtClean="0"/>
              <a:t>부분에서 </a:t>
            </a:r>
            <a:r>
              <a:rPr lang="en-US" altLang="ko-KR" dirty="0" smtClean="0"/>
              <a:t>result_cache </a:t>
            </a:r>
            <a:r>
              <a:rPr lang="ko-KR" altLang="en-US" dirty="0" smtClean="0"/>
              <a:t>구문을 지정해 주어야 </a:t>
            </a:r>
            <a:r>
              <a:rPr lang="en-US" altLang="ko-KR" dirty="0" smtClean="0"/>
              <a:t>Body</a:t>
            </a:r>
            <a:r>
              <a:rPr lang="ko-KR" altLang="en-US" dirty="0" smtClean="0"/>
              <a:t>부분에서 </a:t>
            </a:r>
            <a:r>
              <a:rPr lang="en-US" altLang="ko-KR" dirty="0" smtClean="0"/>
              <a:t>result_cache &amp; </a:t>
            </a:r>
            <a:r>
              <a:rPr lang="en-US" altLang="ko-KR" dirty="0" err="1" smtClean="0"/>
              <a:t>relies_on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구문 사용가능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		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PL/SQL Function result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Using PACKAGE</a:t>
            </a:r>
          </a:p>
          <a:p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create or replace package </a:t>
            </a:r>
            <a:r>
              <a:rPr lang="en-US" altLang="ko-KR" dirty="0" err="1" smtClean="0"/>
              <a:t>pkg_dept_name</a:t>
            </a:r>
            <a:r>
              <a:rPr lang="en-US" altLang="ko-KR" dirty="0" smtClean="0"/>
              <a:t> as</a:t>
            </a:r>
          </a:p>
          <a:p>
            <a:pPr lvl="1">
              <a:buNone/>
            </a:pPr>
            <a:r>
              <a:rPr lang="en-US" altLang="ko-KR" dirty="0" smtClean="0"/>
              <a:t>   function </a:t>
            </a:r>
            <a:r>
              <a:rPr lang="en-US" altLang="ko-KR" dirty="0" err="1" smtClean="0"/>
              <a:t>name_in_rc</a:t>
            </a:r>
            <a:r>
              <a:rPr lang="en-US" altLang="ko-KR" dirty="0" smtClean="0"/>
              <a:t> ( </a:t>
            </a:r>
            <a:r>
              <a:rPr lang="en-US" altLang="ko-KR" dirty="0" err="1" smtClean="0"/>
              <a:t>p_id</a:t>
            </a:r>
            <a:r>
              <a:rPr lang="en-US" altLang="ko-KR" dirty="0" smtClean="0"/>
              <a:t> in number )</a:t>
            </a:r>
          </a:p>
          <a:p>
            <a:pPr lvl="1">
              <a:buNone/>
            </a:pPr>
            <a:r>
              <a:rPr lang="en-US" altLang="ko-KR" dirty="0" smtClean="0"/>
              <a:t>   return </a:t>
            </a:r>
            <a:r>
              <a:rPr lang="en-US" altLang="ko-KR" dirty="0" err="1" smtClean="0"/>
              <a:t>departments.department_name%type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</a:t>
            </a:r>
            <a:r>
              <a:rPr lang="en-US" altLang="ko-KR" b="1" dirty="0" smtClean="0">
                <a:solidFill>
                  <a:srgbClr val="FF0000"/>
                </a:solidFill>
              </a:rPr>
              <a:t>result_cache</a:t>
            </a:r>
            <a:r>
              <a:rPr lang="en-US" altLang="ko-KR" dirty="0" smtClean="0"/>
              <a:t> ;</a:t>
            </a:r>
          </a:p>
          <a:p>
            <a:pPr lvl="1">
              <a:buNone/>
            </a:pPr>
            <a:r>
              <a:rPr lang="en-US" altLang="ko-KR" dirty="0" smtClean="0"/>
              <a:t>end </a:t>
            </a:r>
            <a:r>
              <a:rPr lang="en-US" altLang="ko-KR" dirty="0" err="1" smtClean="0"/>
              <a:t>pkg_dept_name</a:t>
            </a:r>
            <a:r>
              <a:rPr lang="en-US" altLang="ko-KR" dirty="0" smtClean="0"/>
              <a:t> ;</a:t>
            </a:r>
          </a:p>
          <a:p>
            <a:pPr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create or replace package body </a:t>
            </a:r>
            <a:r>
              <a:rPr lang="en-US" altLang="ko-KR" dirty="0" err="1" smtClean="0"/>
              <a:t>pkg_dept_name</a:t>
            </a:r>
            <a:r>
              <a:rPr lang="en-US" altLang="ko-KR" dirty="0" smtClean="0"/>
              <a:t> as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function </a:t>
            </a:r>
            <a:r>
              <a:rPr lang="en-US" altLang="ko-KR" dirty="0" err="1" smtClean="0"/>
              <a:t>name_in_rc</a:t>
            </a:r>
            <a:r>
              <a:rPr lang="en-US" altLang="ko-KR" dirty="0" smtClean="0"/>
              <a:t> ( </a:t>
            </a:r>
            <a:r>
              <a:rPr lang="en-US" altLang="ko-KR" dirty="0" err="1" smtClean="0"/>
              <a:t>p_id</a:t>
            </a:r>
            <a:r>
              <a:rPr lang="en-US" altLang="ko-KR" dirty="0" smtClean="0"/>
              <a:t> in number )</a:t>
            </a:r>
          </a:p>
          <a:p>
            <a:pPr lvl="1">
              <a:buNone/>
            </a:pPr>
            <a:r>
              <a:rPr lang="en-US" altLang="ko-KR" dirty="0" smtClean="0"/>
              <a:t>    return </a:t>
            </a:r>
            <a:r>
              <a:rPr lang="en-US" altLang="ko-KR" dirty="0" err="1" smtClean="0"/>
              <a:t>departments.department_name%type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</a:t>
            </a:r>
            <a:r>
              <a:rPr lang="en-US" altLang="ko-KR" b="1" dirty="0" smtClean="0">
                <a:solidFill>
                  <a:srgbClr val="FF0000"/>
                </a:solidFill>
              </a:rPr>
              <a:t>result_cache </a:t>
            </a:r>
            <a:r>
              <a:rPr lang="en-US" altLang="ko-KR" b="1" dirty="0" err="1" smtClean="0">
                <a:solidFill>
                  <a:srgbClr val="FF0000"/>
                </a:solidFill>
              </a:rPr>
              <a:t>relies_on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(departments )</a:t>
            </a:r>
          </a:p>
          <a:p>
            <a:pPr lvl="1">
              <a:buNone/>
            </a:pPr>
            <a:r>
              <a:rPr lang="en-US" altLang="ko-KR" dirty="0" smtClean="0"/>
              <a:t>    is</a:t>
            </a:r>
          </a:p>
          <a:p>
            <a:pPr lvl="1">
              <a:buNone/>
            </a:pPr>
            <a:r>
              <a:rPr lang="en-US" altLang="ko-KR" dirty="0" smtClean="0"/>
              <a:t>    …..</a:t>
            </a:r>
          </a:p>
          <a:p>
            <a:pPr lvl="1">
              <a:buNone/>
            </a:pPr>
            <a:r>
              <a:rPr lang="en-US" altLang="ko-KR" dirty="0" smtClean="0"/>
              <a:t>    END </a:t>
            </a:r>
            <a:r>
              <a:rPr lang="en-US" altLang="ko-KR" dirty="0" err="1" smtClean="0"/>
              <a:t>name_in_rc</a:t>
            </a:r>
            <a:r>
              <a:rPr lang="en-US" altLang="ko-KR" dirty="0" smtClean="0"/>
              <a:t>;</a:t>
            </a:r>
          </a:p>
          <a:p>
            <a:pPr lvl="1">
              <a:buNone/>
            </a:pPr>
            <a:r>
              <a:rPr lang="en-US" altLang="ko-KR" dirty="0" smtClean="0"/>
              <a:t>    </a:t>
            </a:r>
          </a:p>
          <a:p>
            <a:pPr lvl="1">
              <a:buNone/>
            </a:pPr>
            <a:r>
              <a:rPr lang="en-US" altLang="ko-KR" dirty="0" smtClean="0"/>
              <a:t>end </a:t>
            </a:r>
            <a:r>
              <a:rPr lang="en-US" altLang="ko-KR" dirty="0" err="1" smtClean="0"/>
              <a:t>pkg_dept_name</a:t>
            </a:r>
            <a:r>
              <a:rPr lang="en-US" altLang="ko-KR" dirty="0" smtClean="0"/>
              <a:t> ;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PL/SQL Function result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기대효과</a:t>
            </a:r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Select </a:t>
            </a:r>
            <a:r>
              <a:rPr lang="ko-KR" altLang="en-US" dirty="0" smtClean="0"/>
              <a:t>절에 사용되는 펑션일 경우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를 이용하여 </a:t>
            </a:r>
            <a:r>
              <a:rPr lang="en-US" altLang="ko-KR" dirty="0" smtClean="0"/>
              <a:t>Function call </a:t>
            </a:r>
            <a:r>
              <a:rPr lang="ko-KR" altLang="en-US" dirty="0" smtClean="0"/>
              <a:t>줄임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최초 수행되는 세션에서만 </a:t>
            </a:r>
            <a:r>
              <a:rPr lang="en-US" altLang="ko-KR" dirty="0" smtClean="0"/>
              <a:t>function call</a:t>
            </a:r>
            <a:r>
              <a:rPr lang="ko-KR" altLang="en-US" dirty="0" smtClean="0"/>
              <a:t>이 존재 하며 나머지 세션은 </a:t>
            </a:r>
            <a:r>
              <a:rPr lang="en-US" altLang="ko-KR" dirty="0" smtClean="0"/>
              <a:t>function call</a:t>
            </a:r>
            <a:r>
              <a:rPr lang="ko-KR" altLang="en-US" dirty="0" smtClean="0"/>
              <a:t>이 존재 하지 않음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		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ko-KR" dirty="0" smtClean="0"/>
              <a:t>Function result cache VS. normal Function</a:t>
            </a:r>
          </a:p>
          <a:p>
            <a:pPr marL="342900" lvl="2" indent="-342900"/>
            <a:r>
              <a:rPr lang="en-US" altLang="ko-KR" dirty="0" smtClean="0"/>
              <a:t>Function result cache VS. SQL result cache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제약사항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SQL Result Cache</a:t>
            </a:r>
          </a:p>
          <a:p>
            <a:pPr lvl="1"/>
            <a:r>
              <a:rPr lang="en-US" altLang="ko-KR" dirty="0" smtClean="0"/>
              <a:t>Dictionary, Temporary Table</a:t>
            </a:r>
            <a:r>
              <a:rPr lang="ko-KR" altLang="en-US" dirty="0" smtClean="0"/>
              <a:t>을 사용한 쿼리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시퀀스의 </a:t>
            </a:r>
            <a:r>
              <a:rPr lang="en-US" altLang="ko-KR" dirty="0" smtClean="0"/>
              <a:t>CURRVAL , NEXTVAL</a:t>
            </a:r>
            <a:r>
              <a:rPr lang="ko-KR" altLang="en-US" dirty="0" smtClean="0"/>
              <a:t>을 포함한 쿼리</a:t>
            </a:r>
            <a:endParaRPr lang="en-US" altLang="ko-KR" dirty="0" smtClean="0"/>
          </a:p>
          <a:p>
            <a:pPr lvl="1"/>
            <a:r>
              <a:rPr lang="en-US" dirty="0" smtClean="0"/>
              <a:t>SQL functions </a:t>
            </a:r>
            <a:r>
              <a:rPr lang="en-US" dirty="0" err="1" smtClean="0"/>
              <a:t>current_date</a:t>
            </a:r>
            <a:r>
              <a:rPr lang="en-US" dirty="0" smtClean="0"/>
              <a:t>, </a:t>
            </a:r>
            <a:r>
              <a:rPr lang="en-US" dirty="0" err="1" smtClean="0"/>
              <a:t>current_timestamp</a:t>
            </a:r>
            <a:r>
              <a:rPr lang="en-US" dirty="0" smtClean="0"/>
              <a:t>, </a:t>
            </a:r>
            <a:r>
              <a:rPr lang="en-US" dirty="0" err="1" smtClean="0"/>
              <a:t>local_timestamp</a:t>
            </a:r>
            <a:r>
              <a:rPr lang="en-US" dirty="0" smtClean="0"/>
              <a:t>, </a:t>
            </a:r>
            <a:r>
              <a:rPr lang="en-US" dirty="0" err="1" smtClean="0"/>
              <a:t>userenv</a:t>
            </a:r>
            <a:r>
              <a:rPr lang="en-US" dirty="0" smtClean="0"/>
              <a:t>/</a:t>
            </a:r>
            <a:r>
              <a:rPr lang="en-US" dirty="0" err="1" smtClean="0"/>
              <a:t>sys_context</a:t>
            </a:r>
            <a:r>
              <a:rPr lang="en-US" dirty="0" smtClean="0"/>
              <a:t> (with non-constant variables), </a:t>
            </a:r>
            <a:r>
              <a:rPr lang="en-US" dirty="0" err="1" smtClean="0"/>
              <a:t>sys_guid</a:t>
            </a:r>
            <a:r>
              <a:rPr lang="en-US" dirty="0" smtClean="0"/>
              <a:t>, </a:t>
            </a:r>
            <a:r>
              <a:rPr lang="en-US" dirty="0" err="1" smtClean="0"/>
              <a:t>sysdate</a:t>
            </a:r>
            <a:r>
              <a:rPr lang="en-US" dirty="0" smtClean="0"/>
              <a:t>, and </a:t>
            </a:r>
            <a:r>
              <a:rPr lang="en-US" dirty="0" err="1" smtClean="0"/>
              <a:t>sys_timestamp</a:t>
            </a:r>
            <a:r>
              <a:rPr lang="ko-KR" altLang="en-US" dirty="0" smtClean="0"/>
              <a:t>를 포함한 쿼리</a:t>
            </a:r>
            <a:endParaRPr lang="en-US" altLang="ko-KR" dirty="0" smtClean="0"/>
          </a:p>
          <a:p>
            <a:r>
              <a:rPr lang="en-US" dirty="0" smtClean="0"/>
              <a:t>PL/SQL Function Result Cache</a:t>
            </a:r>
          </a:p>
          <a:p>
            <a:pPr lvl="1"/>
            <a:r>
              <a:rPr lang="en-US" dirty="0" smtClean="0"/>
              <a:t>IN OUT , OUT </a:t>
            </a:r>
            <a:r>
              <a:rPr lang="ko-KR" altLang="en-US" dirty="0" smtClean="0"/>
              <a:t>타입의 파라메터를 가진 경우</a:t>
            </a:r>
            <a:endParaRPr lang="en-US" dirty="0" smtClean="0"/>
          </a:p>
          <a:p>
            <a:pPr lvl="1"/>
            <a:r>
              <a:rPr lang="en-US" dirty="0" smtClean="0"/>
              <a:t>In Parameter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BLOB,CLOB,NCLOB,REF Cursor, </a:t>
            </a:r>
            <a:r>
              <a:rPr lang="en-US" altLang="ko-KR" dirty="0" err="1" smtClean="0"/>
              <a:t>Collection,Record</a:t>
            </a:r>
            <a:r>
              <a:rPr lang="en-US" altLang="ko-KR" dirty="0" smtClean="0"/>
              <a:t> </a:t>
            </a:r>
            <a:r>
              <a:rPr lang="ko-KR" altLang="en-US" dirty="0" smtClean="0"/>
              <a:t>타입인 경우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리턴값이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BLOB, CLOB ,NCLOB, REF Cursor, Object</a:t>
            </a:r>
            <a:r>
              <a:rPr lang="ko-KR" altLang="en-US" dirty="0" smtClean="0"/>
              <a:t>타입을 포함하는 </a:t>
            </a:r>
            <a:r>
              <a:rPr lang="en-US" altLang="ko-KR" dirty="0" smtClean="0"/>
              <a:t>Record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Collection</a:t>
            </a:r>
            <a:r>
              <a:rPr lang="ko-KR" altLang="en-US" dirty="0" smtClean="0"/>
              <a:t>인 경우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관련 </a:t>
            </a:r>
            <a:r>
              <a:rPr lang="en-US" altLang="ko-KR" dirty="0" smtClean="0"/>
              <a:t>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V$RESULT_CACHE_DEPENDENCY</a:t>
            </a:r>
          </a:p>
          <a:p>
            <a:r>
              <a:rPr lang="en-US" altLang="ko-KR" dirty="0" smtClean="0"/>
              <a:t>V$RESULT_CACHE_MEMORY</a:t>
            </a:r>
          </a:p>
          <a:p>
            <a:r>
              <a:rPr lang="en-US" altLang="ko-KR" dirty="0" smtClean="0"/>
              <a:t>V$RESULT_CACHE_OBJECTS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V$CLIENT_RESULT_CACHE_STATS</a:t>
            </a:r>
          </a:p>
          <a:p>
            <a:r>
              <a:rPr lang="en-US" altLang="ko-KR" dirty="0" smtClean="0"/>
              <a:t>CLIENT_RESULT_CACHE_STATS$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DBMS_RESULT_CACHE Package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ko-KR" dirty="0" smtClean="0"/>
              <a:t>SQL or PL/SQL result cache</a:t>
            </a:r>
            <a:r>
              <a:rPr lang="ko-KR" altLang="en-US" dirty="0" smtClean="0"/>
              <a:t>는 참조 하는 </a:t>
            </a:r>
            <a:r>
              <a:rPr lang="en-US" altLang="ko-KR" dirty="0" smtClean="0"/>
              <a:t>Object</a:t>
            </a:r>
            <a:r>
              <a:rPr lang="ko-KR" altLang="en-US" dirty="0" smtClean="0"/>
              <a:t>에 데이터 변경이 없는 경우에 유용함</a:t>
            </a:r>
            <a:endParaRPr lang="en-US" altLang="ko-KR" dirty="0" smtClean="0"/>
          </a:p>
          <a:p>
            <a:pPr marL="342900" lvl="2" indent="-342900"/>
            <a:r>
              <a:rPr lang="ko-KR" altLang="en-US" dirty="0" smtClean="0"/>
              <a:t>데이터 변경이 있는 테이블 데이터를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캐싱 할 경우 </a:t>
            </a:r>
            <a:r>
              <a:rPr lang="en-US" altLang="ko-KR" dirty="0" smtClean="0"/>
              <a:t>enq: RC </a:t>
            </a:r>
            <a:r>
              <a:rPr lang="ko-KR" altLang="en-US" dirty="0" smtClean="0"/>
              <a:t>경합이 발생할 수 있음</a:t>
            </a:r>
            <a:endParaRPr lang="en-US" altLang="ko-KR" dirty="0" smtClean="0"/>
          </a:p>
          <a:p>
            <a:pPr marL="342900" lvl="2" indent="-342900"/>
            <a:r>
              <a:rPr lang="ko-KR" altLang="en-US" dirty="0" smtClean="0"/>
              <a:t>변경이 심한 테이블 데이터를 캐싱 해야 할 경우 </a:t>
            </a:r>
            <a:r>
              <a:rPr lang="en-US" altLang="ko-KR" dirty="0" smtClean="0"/>
              <a:t>_result_cache_timeout  </a:t>
            </a:r>
            <a:r>
              <a:rPr lang="ko-KR" altLang="en-US" dirty="0" smtClean="0"/>
              <a:t>파라메터 값을 줄여서 사용할 것</a:t>
            </a:r>
            <a:endParaRPr lang="en-US" altLang="ko-KR" dirty="0" smtClean="0"/>
          </a:p>
          <a:p>
            <a:pPr marL="342900" lvl="2" indent="-342900"/>
            <a:r>
              <a:rPr lang="en-US" altLang="ko-KR" dirty="0" smtClean="0"/>
              <a:t>result cache </a:t>
            </a:r>
            <a:r>
              <a:rPr lang="ko-KR" altLang="en-US" dirty="0" smtClean="0"/>
              <a:t>크기가 클 경우 업무 중 </a:t>
            </a:r>
            <a:r>
              <a:rPr lang="en-US" altLang="ko-KR" dirty="0" smtClean="0"/>
              <a:t>dbms_result_cache.memory_report </a:t>
            </a:r>
            <a:r>
              <a:rPr lang="ko-KR" altLang="en-US" dirty="0" smtClean="0"/>
              <a:t>사용을 금할 것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3995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Thank You</a:t>
            </a:r>
            <a:endParaRPr lang="ko-KR" altLang="en-US" sz="9600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Result Cache</a:t>
            </a:r>
            <a:r>
              <a:rPr lang="ko-KR" altLang="en-US" sz="2400" dirty="0" smtClean="0"/>
              <a:t>구조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pPr lvl="1"/>
            <a:r>
              <a:rPr lang="ko-KR" altLang="en-US" dirty="0" smtClean="0"/>
              <a:t>여러 세션에서 공유 해서 사용할 수 있도록 </a:t>
            </a:r>
            <a:r>
              <a:rPr lang="en-US" altLang="ko-KR" dirty="0" smtClean="0"/>
              <a:t>SGA </a:t>
            </a:r>
            <a:r>
              <a:rPr lang="ko-KR" altLang="en-US" dirty="0" smtClean="0"/>
              <a:t>영역 중 </a:t>
            </a:r>
            <a:r>
              <a:rPr lang="en-US" altLang="ko-KR" dirty="0" smtClean="0"/>
              <a:t>Shared Pool </a:t>
            </a:r>
            <a:r>
              <a:rPr lang="ko-KR" altLang="en-US" dirty="0" smtClean="0"/>
              <a:t>안에 존재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데이터를 저장하기 위한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블록의 사이즈는 </a:t>
            </a:r>
            <a:r>
              <a:rPr lang="en-US" altLang="ko-KR" dirty="0" smtClean="0"/>
              <a:t>1024Byte(1K)</a:t>
            </a:r>
            <a:r>
              <a:rPr lang="ko-KR" altLang="en-US" dirty="0" smtClean="0"/>
              <a:t> 이다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데이터를 저장하기 위해서 </a:t>
            </a:r>
            <a:r>
              <a:rPr lang="en-US" altLang="ko-KR" dirty="0" smtClean="0"/>
              <a:t>32K (1K </a:t>
            </a:r>
            <a:r>
              <a:rPr lang="ko-KR" altLang="en-US" dirty="0" smtClean="0"/>
              <a:t>블록 </a:t>
            </a:r>
            <a:r>
              <a:rPr lang="en-US" altLang="ko-KR" dirty="0" smtClean="0"/>
              <a:t>* 32</a:t>
            </a:r>
            <a:r>
              <a:rPr lang="ko-KR" altLang="en-US" dirty="0" smtClean="0"/>
              <a:t>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단위로 메모리를 할당 받아서 데이터를 저장 시킴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LRU </a:t>
            </a:r>
            <a:r>
              <a:rPr lang="ko-KR" altLang="en-US" dirty="0" smtClean="0"/>
              <a:t>알고리즘을 통하여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블록을 관리 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Object</a:t>
            </a:r>
            <a:r>
              <a:rPr lang="ko-KR" altLang="en-US" dirty="0" smtClean="0"/>
              <a:t>정보 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세션 정보</a:t>
            </a:r>
            <a:r>
              <a:rPr lang="en-US" altLang="ko-KR" dirty="0" smtClean="0"/>
              <a:t>, SQL/PLSQL </a:t>
            </a:r>
            <a:r>
              <a:rPr lang="ko-KR" altLang="en-US" dirty="0" smtClean="0"/>
              <a:t>수행 결과 </a:t>
            </a:r>
            <a:r>
              <a:rPr lang="en-US" altLang="ko-KR" dirty="0" smtClean="0"/>
              <a:t>, Bind </a:t>
            </a:r>
            <a:r>
              <a:rPr lang="ko-KR" altLang="en-US" dirty="0" smtClean="0"/>
              <a:t>변수 등이 </a:t>
            </a:r>
            <a:r>
              <a:rPr lang="en-US" altLang="ko-KR" dirty="0" smtClean="0"/>
              <a:t>Result cache </a:t>
            </a:r>
            <a:r>
              <a:rPr lang="ko-KR" altLang="en-US" dirty="0" smtClean="0"/>
              <a:t>블록에 저장 됨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Result Cache</a:t>
            </a:r>
            <a:r>
              <a:rPr lang="ko-KR" altLang="en-US" sz="2400" dirty="0" smtClean="0"/>
              <a:t>구조 </a:t>
            </a:r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28662" y="1428736"/>
            <a:ext cx="335758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oradebug dump heapdump 7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928662" y="1857364"/>
            <a:ext cx="5214974" cy="1569660"/>
            <a:chOff x="928662" y="1857364"/>
            <a:chExt cx="5214974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928662" y="1857364"/>
              <a:ext cx="5214974" cy="1569660"/>
            </a:xfrm>
            <a:prstGeom prst="rect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Chunk 285f6b3c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    540     recreate  "KQR PO      "  latch=2D9B719C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Chunk 285f6d58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    540     recreate  "KQR PO      "  latch=2D9B719C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Chunk 285f6f74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32816  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freeable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"Result Cache"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=2D390E70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Chunk 285fefa4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32816  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freeable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"Result Cache"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=2D390E70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Chunk 28606fd4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32816     recreate  "Result Cache"  latch=00000000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2d390e70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   98448  ct=        3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 285f6f74 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   32816</a:t>
              </a:r>
            </a:p>
            <a:p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 285fefa4    </a:t>
              </a:r>
              <a:r>
                <a:rPr lang="en-US" altLang="ko-KR" sz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sz</a:t>
              </a: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=    32816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1000100" y="2285992"/>
              <a:ext cx="5000660" cy="1071570"/>
            </a:xfrm>
            <a:prstGeom prst="roundRect">
              <a:avLst/>
            </a:prstGeom>
            <a:noFill/>
            <a:ln w="3175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7158" y="3643314"/>
            <a:ext cx="121444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v$sgastat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071942"/>
            <a:ext cx="3714776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POOL	NAME	                    BYTES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shared pool	Result Cache: State </a:t>
            </a:r>
            <a:r>
              <a:rPr lang="en-US" altLang="ko-KR" sz="1200" dirty="0" err="1" smtClean="0">
                <a:solidFill>
                  <a:schemeClr val="bg1"/>
                </a:solidFill>
              </a:rPr>
              <a:t>Objs</a:t>
            </a:r>
            <a:r>
              <a:rPr lang="en-US" altLang="ko-KR" sz="1200" dirty="0" smtClean="0">
                <a:solidFill>
                  <a:schemeClr val="bg1"/>
                </a:solidFill>
              </a:rPr>
              <a:t>	     2852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shared pool	Result Cache	                    98396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shared pool	Result Cache: Memory Mgr     128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shared pool	Result Cache: Bloom </a:t>
            </a:r>
            <a:r>
              <a:rPr lang="en-US" altLang="ko-KR" sz="1200" dirty="0" err="1" smtClean="0">
                <a:solidFill>
                  <a:schemeClr val="bg1"/>
                </a:solidFill>
              </a:rPr>
              <a:t>Fltr</a:t>
            </a:r>
            <a:r>
              <a:rPr lang="en-US" altLang="ko-KR" sz="1200" dirty="0" smtClean="0">
                <a:solidFill>
                  <a:schemeClr val="bg1"/>
                </a:solidFill>
              </a:rPr>
              <a:t>	     2048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shared pool	Result Cache: Cache Mgr	       112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4810" y="2857496"/>
            <a:ext cx="410173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dbms_result_cache.memory_report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3286124"/>
            <a:ext cx="4643438" cy="30469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R e s u l t   C a c h e   M e m o r y   R e p o r t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[Parameters]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Block Size          = 1K bytes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Maximum Cache Size  = 64K bytes (64 blocks)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Maximum Result Size = 64K bytes (64 blocks)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[Memory]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Total Memory = 103536 bytes [0.043% of the Shared Pool]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 Fixed Memory = 5140 bytes [0.002% of the Shared Pool]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 Dynamic Memory = 98396 bytes [0.041% of the Shared Pool]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 Overhead = 65628 bytes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 Cache Memory = 32K bytes (32 blocks)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........... Unused Memory = 30 blocks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........... Used Memory = 2 blocks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............... Dependencies = 1 blocks (1 count)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............... Results = 1 blocks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................... SQL     = 1 blocks (1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Result Cache</a:t>
            </a:r>
            <a:r>
              <a:rPr lang="ko-KR" altLang="en-US" sz="2400" dirty="0" smtClean="0"/>
              <a:t>구조 </a:t>
            </a:r>
            <a:r>
              <a:rPr lang="en-US" altLang="ko-KR" sz="2400" dirty="0" smtClean="0"/>
              <a:t>- Server-side</a:t>
            </a:r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785786" y="1643050"/>
            <a:ext cx="3714776" cy="4429156"/>
          </a:xfrm>
          <a:prstGeom prst="roundRect">
            <a:avLst/>
          </a:prstGeom>
          <a:solidFill>
            <a:schemeClr val="accent6">
              <a:alpha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5" name="그룹 64"/>
          <p:cNvGrpSpPr/>
          <p:nvPr/>
        </p:nvGrpSpPr>
        <p:grpSpPr>
          <a:xfrm>
            <a:off x="2143108" y="4500570"/>
            <a:ext cx="1428760" cy="714380"/>
            <a:chOff x="4929190" y="6143644"/>
            <a:chExt cx="2286016" cy="1143008"/>
          </a:xfrm>
        </p:grpSpPr>
        <p:grpSp>
          <p:nvGrpSpPr>
            <p:cNvPr id="37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7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48" name="직사각형 4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57" name="직사각형 5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785918" y="171448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Shared Pool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9" name="그룹 68"/>
          <p:cNvGrpSpPr/>
          <p:nvPr/>
        </p:nvGrpSpPr>
        <p:grpSpPr>
          <a:xfrm>
            <a:off x="2000232" y="4643446"/>
            <a:ext cx="1428760" cy="714380"/>
            <a:chOff x="4929190" y="6143644"/>
            <a:chExt cx="2286016" cy="1143008"/>
          </a:xfrm>
        </p:grpSpPr>
        <p:grpSp>
          <p:nvGrpSpPr>
            <p:cNvPr id="70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98" name="직사각형 9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1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90" name="직사각형 8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3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06" name="그룹 105"/>
          <p:cNvGrpSpPr/>
          <p:nvPr/>
        </p:nvGrpSpPr>
        <p:grpSpPr>
          <a:xfrm>
            <a:off x="1857356" y="4786322"/>
            <a:ext cx="1428760" cy="714380"/>
            <a:chOff x="4929190" y="6143644"/>
            <a:chExt cx="2286016" cy="1143008"/>
          </a:xfrm>
        </p:grpSpPr>
        <p:grpSp>
          <p:nvGrpSpPr>
            <p:cNvPr id="107" name="그룹 10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35" name="직사각형 13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직사각형 13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직사각형 13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직사각형 13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직사각형 14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8" name="그룹 10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27" name="직사각형 12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9" name="그룹 108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19" name="직사각형 118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0" name="그룹 109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11" name="직사각형 11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43" name="그룹 142"/>
          <p:cNvGrpSpPr/>
          <p:nvPr/>
        </p:nvGrpSpPr>
        <p:grpSpPr>
          <a:xfrm>
            <a:off x="1714480" y="4929198"/>
            <a:ext cx="1428760" cy="714380"/>
            <a:chOff x="4929190" y="6143644"/>
            <a:chExt cx="2286016" cy="1143008"/>
          </a:xfrm>
        </p:grpSpPr>
        <p:grpSp>
          <p:nvGrpSpPr>
            <p:cNvPr id="144" name="그룹 143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72" name="직사각형 17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3" name="직사각형 17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4" name="직사각형 17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5" name="직사각형 17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6" name="직사각형 17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7" name="직사각형 17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8" name="직사각형 17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9" name="직사각형 17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5" name="그룹 144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64" name="직사각형 16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5" name="직사각형 16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6" name="직사각형 16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7" name="직사각형 16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8" name="직사각형 16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9" name="직사각형 16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0" name="직사각형 16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1" name="직사각형 17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6" name="그룹 145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56" name="직사각형 15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직사각형 15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8" name="직사각형 15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9" name="직사각형 15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0" name="직사각형 15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1" name="직사각형 16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2" name="직사각형 16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직사각형 16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7" name="그룹 146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48" name="직사각형 14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9" name="직사각형 14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직사각형 14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" name="직사각형 15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2" name="직사각형 15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직사각형 15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4" name="직사각형 15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5" name="직사각형 15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1785918" y="385762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14876" y="2610991"/>
            <a:ext cx="4214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Default :</a:t>
            </a:r>
          </a:p>
          <a:p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SHARED_POOL_SIZE   1%</a:t>
            </a:r>
          </a:p>
          <a:p>
            <a:r>
              <a:rPr lang="en-US" altLang="ko-K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SGA_TARGET          0.5%</a:t>
            </a:r>
          </a:p>
          <a:p>
            <a:r>
              <a:rPr lang="en-US" altLang="ko-K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MEMORY_TARGET  0.25%</a:t>
            </a:r>
          </a:p>
          <a:p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ALTER SYSTEM SET …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85786" y="2643182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RESULT_CACHE_MAX_SIZE</a:t>
            </a:r>
          </a:p>
          <a:p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1K  *  32  *  4 = 128 K </a:t>
            </a:r>
          </a:p>
          <a:p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Result Cache</a:t>
            </a:r>
            <a:r>
              <a:rPr lang="ko-KR" altLang="en-US" sz="2400" dirty="0" smtClean="0"/>
              <a:t>구조 </a:t>
            </a:r>
            <a:r>
              <a:rPr lang="en-US" altLang="ko-KR" sz="2400" dirty="0" smtClean="0"/>
              <a:t>- Client-side</a:t>
            </a:r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785786" y="1643050"/>
            <a:ext cx="3714776" cy="4429156"/>
          </a:xfrm>
          <a:prstGeom prst="roundRect">
            <a:avLst/>
          </a:prstGeom>
          <a:solidFill>
            <a:schemeClr val="accent6">
              <a:alpha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64"/>
          <p:cNvGrpSpPr/>
          <p:nvPr/>
        </p:nvGrpSpPr>
        <p:grpSpPr>
          <a:xfrm>
            <a:off x="2143108" y="4500570"/>
            <a:ext cx="1428760" cy="714380"/>
            <a:chOff x="4929190" y="6143644"/>
            <a:chExt cx="2286016" cy="1143008"/>
          </a:xfrm>
        </p:grpSpPr>
        <p:grpSp>
          <p:nvGrpSpPr>
            <p:cNvPr id="9" name="그룹 3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그룹 3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" name="그룹 46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48" name="직사각형 4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" name="그룹 55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57" name="직사각형 5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785918" y="171448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Shared Pool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3" name="그룹 68"/>
          <p:cNvGrpSpPr/>
          <p:nvPr/>
        </p:nvGrpSpPr>
        <p:grpSpPr>
          <a:xfrm>
            <a:off x="2000232" y="4643446"/>
            <a:ext cx="1428760" cy="714380"/>
            <a:chOff x="4929190" y="6143644"/>
            <a:chExt cx="2286016" cy="1143008"/>
          </a:xfrm>
        </p:grpSpPr>
        <p:grpSp>
          <p:nvGrpSpPr>
            <p:cNvPr id="14" name="그룹 69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98" name="직사각형 9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5" name="그룹 70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90" name="직사각형 89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" name="그룹 71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7" name="그룹 72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8" name="그룹 105"/>
          <p:cNvGrpSpPr/>
          <p:nvPr/>
        </p:nvGrpSpPr>
        <p:grpSpPr>
          <a:xfrm>
            <a:off x="1857356" y="4786322"/>
            <a:ext cx="1428760" cy="714380"/>
            <a:chOff x="4929190" y="6143644"/>
            <a:chExt cx="2286016" cy="1143008"/>
          </a:xfrm>
        </p:grpSpPr>
        <p:grpSp>
          <p:nvGrpSpPr>
            <p:cNvPr id="19" name="그룹 106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35" name="직사각형 134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직사각형 135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직사각형 137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직사각형 139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직사각형 141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그룹 107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27" name="직사각형 126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1" name="그룹 108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19" name="직사각형 118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" name="그룹 109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11" name="직사각형 110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3" name="그룹 142"/>
          <p:cNvGrpSpPr/>
          <p:nvPr/>
        </p:nvGrpSpPr>
        <p:grpSpPr>
          <a:xfrm>
            <a:off x="1714480" y="4929198"/>
            <a:ext cx="1428760" cy="714380"/>
            <a:chOff x="4929190" y="6143644"/>
            <a:chExt cx="2286016" cy="1143008"/>
          </a:xfrm>
        </p:grpSpPr>
        <p:grpSp>
          <p:nvGrpSpPr>
            <p:cNvPr id="29" name="그룹 143"/>
            <p:cNvGrpSpPr/>
            <p:nvPr/>
          </p:nvGrpSpPr>
          <p:grpSpPr>
            <a:xfrm>
              <a:off x="4929190" y="7000900"/>
              <a:ext cx="2286016" cy="285752"/>
              <a:chOff x="4929190" y="7000900"/>
              <a:chExt cx="2286016" cy="285752"/>
            </a:xfrm>
          </p:grpSpPr>
          <p:sp>
            <p:nvSpPr>
              <p:cNvPr id="172" name="직사각형 171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3" name="직사각형 172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4" name="직사각형 173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5" name="직사각형 174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6" name="직사각형 175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7" name="직사각형 176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8" name="직사각형 177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9" name="직사각형 178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0" name="그룹 144"/>
            <p:cNvGrpSpPr/>
            <p:nvPr/>
          </p:nvGrpSpPr>
          <p:grpSpPr>
            <a:xfrm>
              <a:off x="4929190" y="6715148"/>
              <a:ext cx="2286016" cy="285752"/>
              <a:chOff x="4929190" y="7000900"/>
              <a:chExt cx="2286016" cy="285752"/>
            </a:xfrm>
          </p:grpSpPr>
          <p:sp>
            <p:nvSpPr>
              <p:cNvPr id="164" name="직사각형 163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5" name="직사각형 164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6" name="직사각형 165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7" name="직사각형 166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8" name="직사각형 167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9" name="직사각형 168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0" name="직사각형 169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1" name="직사각형 170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1" name="그룹 145"/>
            <p:cNvGrpSpPr/>
            <p:nvPr/>
          </p:nvGrpSpPr>
          <p:grpSpPr>
            <a:xfrm>
              <a:off x="4929190" y="6429396"/>
              <a:ext cx="2286016" cy="285752"/>
              <a:chOff x="4929190" y="7000900"/>
              <a:chExt cx="2286016" cy="285752"/>
            </a:xfrm>
          </p:grpSpPr>
          <p:sp>
            <p:nvSpPr>
              <p:cNvPr id="156" name="직사각형 155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직사각형 156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8" name="직사각형 157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9" name="직사각형 158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0" name="직사각형 159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1" name="직사각형 160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2" name="직사각형 161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직사각형 162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2" name="그룹 146"/>
            <p:cNvGrpSpPr/>
            <p:nvPr/>
          </p:nvGrpSpPr>
          <p:grpSpPr>
            <a:xfrm>
              <a:off x="4929190" y="6143644"/>
              <a:ext cx="2286016" cy="285752"/>
              <a:chOff x="4929190" y="7000900"/>
              <a:chExt cx="2286016" cy="285752"/>
            </a:xfrm>
          </p:grpSpPr>
          <p:sp>
            <p:nvSpPr>
              <p:cNvPr id="148" name="직사각형 147"/>
              <p:cNvSpPr/>
              <p:nvPr/>
            </p:nvSpPr>
            <p:spPr>
              <a:xfrm>
                <a:off x="635795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9" name="직사각형 148"/>
              <p:cNvSpPr/>
              <p:nvPr/>
            </p:nvSpPr>
            <p:spPr>
              <a:xfrm>
                <a:off x="664370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직사각형 149"/>
              <p:cNvSpPr/>
              <p:nvPr/>
            </p:nvSpPr>
            <p:spPr>
              <a:xfrm>
                <a:off x="692945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" name="직사각형 150"/>
              <p:cNvSpPr/>
              <p:nvPr/>
            </p:nvSpPr>
            <p:spPr>
              <a:xfrm>
                <a:off x="5500694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2" name="직사각형 151"/>
              <p:cNvSpPr/>
              <p:nvPr/>
            </p:nvSpPr>
            <p:spPr>
              <a:xfrm>
                <a:off x="6072198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직사각형 152"/>
              <p:cNvSpPr/>
              <p:nvPr/>
            </p:nvSpPr>
            <p:spPr>
              <a:xfrm>
                <a:off x="5786446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4" name="직사각형 153"/>
              <p:cNvSpPr/>
              <p:nvPr/>
            </p:nvSpPr>
            <p:spPr>
              <a:xfrm>
                <a:off x="5214942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5" name="직사각형 154"/>
              <p:cNvSpPr/>
              <p:nvPr/>
            </p:nvSpPr>
            <p:spPr>
              <a:xfrm>
                <a:off x="4929190" y="700090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1785918" y="385762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 cache</a:t>
            </a:r>
            <a:endParaRPr lang="ko-KR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714876" y="2217375"/>
            <a:ext cx="42148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sqlnet.ora(optional)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altLang="ko-K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OCI_RESULT_CACHE_MAX_SIZE</a:t>
            </a:r>
          </a:p>
          <a:p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OCI_RESULT_CACHE_MAX_RSET_SIZE</a:t>
            </a:r>
          </a:p>
          <a:p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OCI_RESULT_CACHE_MAX_RSET_ROWS</a:t>
            </a:r>
          </a:p>
        </p:txBody>
      </p:sp>
      <p:pic>
        <p:nvPicPr>
          <p:cNvPr id="182" name="Picture 22" descr="0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500570"/>
            <a:ext cx="1524000" cy="1339850"/>
          </a:xfrm>
          <a:prstGeom prst="rect">
            <a:avLst/>
          </a:prstGeom>
          <a:noFill/>
        </p:spPr>
      </p:pic>
      <p:sp>
        <p:nvSpPr>
          <p:cNvPr id="220" name="오른쪽 화살표 219"/>
          <p:cNvSpPr/>
          <p:nvPr/>
        </p:nvSpPr>
        <p:spPr>
          <a:xfrm>
            <a:off x="3929058" y="4929198"/>
            <a:ext cx="3143272" cy="3538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TextBox 220"/>
          <p:cNvSpPr txBox="1"/>
          <p:nvPr/>
        </p:nvSpPr>
        <p:spPr>
          <a:xfrm>
            <a:off x="785786" y="2500306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CLIENT_RESULT_CACHE_SIZE</a:t>
            </a:r>
          </a:p>
          <a:p>
            <a:pPr algn="ctr"/>
            <a:endParaRPr lang="en-US" altLang="ko-K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altLang="ko-K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CLIENT_RESULT_CACHE_LAG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4357686" y="457200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 sets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357686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OCI8 driver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/>
              <a:t>SQL </a:t>
            </a:r>
            <a:r>
              <a:rPr lang="ko-KR" altLang="en-US" sz="2400" dirty="0" smtClean="0"/>
              <a:t>실행결과 캐싱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RESULT_CACHE_MODE </a:t>
            </a:r>
            <a:r>
              <a:rPr lang="ko-KR" altLang="en-US" dirty="0" smtClean="0"/>
              <a:t>파라메터를 이용하여 캐싱 방식 지정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SQL</a:t>
            </a:r>
            <a:r>
              <a:rPr lang="ko-KR" altLang="en-US" dirty="0" smtClean="0"/>
              <a:t>문 실행 결과를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에 저장하는 방법으로 오라클 </a:t>
            </a:r>
            <a:r>
              <a:rPr lang="en-US" altLang="ko-KR" dirty="0" smtClean="0"/>
              <a:t>11</a:t>
            </a:r>
            <a:r>
              <a:rPr lang="en-US" altLang="ko-KR" i="1" dirty="0" smtClean="0"/>
              <a:t>g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Manual/Force </a:t>
            </a:r>
            <a:r>
              <a:rPr lang="ko-KR" altLang="en-US" dirty="0" smtClean="0"/>
              <a:t>두 가지 방법을 제공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Manual : /*+ result_cache */ </a:t>
            </a:r>
            <a:r>
              <a:rPr lang="ko-KR" altLang="en-US" dirty="0" smtClean="0"/>
              <a:t>힌트를 사용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Force : </a:t>
            </a:r>
            <a:r>
              <a:rPr lang="ko-KR" altLang="en-US" dirty="0" smtClean="0"/>
              <a:t>세션레벨이나 시스템 레벨에서 수행되는 모든 쿼리 결과가 캐싱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Fetch </a:t>
            </a:r>
            <a:r>
              <a:rPr lang="ko-KR" altLang="en-US" dirty="0" smtClean="0"/>
              <a:t>단계에서 </a:t>
            </a:r>
            <a:r>
              <a:rPr lang="en-US" altLang="ko-KR" dirty="0" smtClean="0"/>
              <a:t>Result cache</a:t>
            </a:r>
            <a:r>
              <a:rPr lang="ko-KR" altLang="en-US" dirty="0" smtClean="0"/>
              <a:t>로 캐싱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Result cache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SQL </a:t>
            </a:r>
            <a:r>
              <a:rPr lang="ko-KR" altLang="en-US" sz="2400" dirty="0" smtClean="0"/>
              <a:t>실행결과 캐싱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pPr lvl="1"/>
            <a:r>
              <a:rPr lang="en-US" altLang="ko-KR" dirty="0" smtClean="0"/>
              <a:t>Force </a:t>
            </a:r>
            <a:r>
              <a:rPr lang="ko-KR" altLang="en-US" dirty="0" smtClean="0"/>
              <a:t>모드로 수행 시 캐싱 되기를 원치 않는 쿼리 수행 시는 </a:t>
            </a:r>
            <a:r>
              <a:rPr lang="en-US" altLang="ko-KR" dirty="0" smtClean="0"/>
              <a:t>/*+ no_result_cache */ </a:t>
            </a:r>
            <a:r>
              <a:rPr lang="ko-KR" altLang="en-US" dirty="0" smtClean="0"/>
              <a:t>힌트를 사용함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Result cache</a:t>
            </a:r>
            <a:r>
              <a:rPr lang="ko-KR" altLang="en-US" dirty="0" smtClean="0"/>
              <a:t>에 저장되는 데이터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참조 </a:t>
            </a:r>
            <a:r>
              <a:rPr lang="en-US" altLang="ko-KR" dirty="0" smtClean="0"/>
              <a:t>Object</a:t>
            </a:r>
          </a:p>
          <a:p>
            <a:pPr lvl="2"/>
            <a:r>
              <a:rPr lang="en-US" altLang="ko-KR" dirty="0" smtClean="0"/>
              <a:t>SQL</a:t>
            </a:r>
            <a:r>
              <a:rPr lang="ko-KR" altLang="en-US" dirty="0" smtClean="0"/>
              <a:t>문 </a:t>
            </a:r>
            <a:r>
              <a:rPr lang="en-US" altLang="ko-KR" dirty="0" smtClean="0"/>
              <a:t>/ SCN / Bind</a:t>
            </a:r>
            <a:r>
              <a:rPr lang="ko-KR" altLang="en-US" dirty="0" smtClean="0"/>
              <a:t>변수 </a:t>
            </a:r>
            <a:r>
              <a:rPr lang="en-US" altLang="ko-KR" dirty="0" smtClean="0"/>
              <a:t>/ Select</a:t>
            </a:r>
            <a:r>
              <a:rPr lang="ko-KR" altLang="en-US" dirty="0" smtClean="0"/>
              <a:t>절 칼럼개수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세션 환경 변수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dbtimezone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sessiontimezone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userenv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sys_conext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uid</a:t>
            </a:r>
            <a:r>
              <a:rPr lang="en-US" altLang="ko-KR" dirty="0" smtClean="0"/>
              <a:t>, user )</a:t>
            </a:r>
          </a:p>
          <a:p>
            <a:pPr lvl="2"/>
            <a:r>
              <a:rPr lang="en-US" altLang="ko-KR" dirty="0" smtClean="0"/>
              <a:t>NLS Parameter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54D2-5256-4A4C-9730-CCDF3AFC8B0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엑셈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엑셈테마</Template>
  <TotalTime>1562</TotalTime>
  <Words>2207</Words>
  <Application>Microsoft Office PowerPoint</Application>
  <PresentationFormat>화면 슬라이드 쇼(4:3)</PresentationFormat>
  <Paragraphs>560</Paragraphs>
  <Slides>39</Slides>
  <Notes>21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0" baseType="lpstr">
      <vt:lpstr>엑셈테마</vt:lpstr>
      <vt:lpstr>Practical Internals in Oracle 11g  Result Cache</vt:lpstr>
      <vt:lpstr> Agenda</vt:lpstr>
      <vt:lpstr> Result cache란 ?</vt:lpstr>
      <vt:lpstr> Result cache 구조</vt:lpstr>
      <vt:lpstr> Result cache 구조</vt:lpstr>
      <vt:lpstr> Result cache 구조</vt:lpstr>
      <vt:lpstr> Result cache 구조</vt:lpstr>
      <vt:lpstr> Result cache 사용</vt:lpstr>
      <vt:lpstr> Result cache 사용</vt:lpstr>
      <vt:lpstr> Result cache 사용</vt:lpstr>
      <vt:lpstr> Result cache 사용</vt:lpstr>
      <vt:lpstr> Result cache 사용</vt:lpstr>
      <vt:lpstr> Parameter</vt:lpstr>
      <vt:lpstr> Parameter</vt:lpstr>
      <vt:lpstr> Parameter</vt:lpstr>
      <vt:lpstr> Parameter</vt:lpstr>
      <vt:lpstr> Latch &amp; Event</vt:lpstr>
      <vt:lpstr> Latch &amp; Event</vt:lpstr>
      <vt:lpstr> Latch &amp; Event</vt:lpstr>
      <vt:lpstr> Latch &amp; Event</vt:lpstr>
      <vt:lpstr> Latch &amp; Event</vt:lpstr>
      <vt:lpstr> Latch &amp; Event</vt:lpstr>
      <vt:lpstr> Latch &amp; Event</vt:lpstr>
      <vt:lpstr> Latch &amp; Event</vt:lpstr>
      <vt:lpstr> Invalidation</vt:lpstr>
      <vt:lpstr> LRU 알고리즘</vt:lpstr>
      <vt:lpstr> LRU 알고리즘</vt:lpstr>
      <vt:lpstr> LRU 알고리즘</vt:lpstr>
      <vt:lpstr> LRU 알고리즘</vt:lpstr>
      <vt:lpstr> 실습</vt:lpstr>
      <vt:lpstr> PL/SQL Function result cache</vt:lpstr>
      <vt:lpstr> PL/SQL Function result cache</vt:lpstr>
      <vt:lpstr> PL/SQL Function result cache</vt:lpstr>
      <vt:lpstr> PL/SQL Function result cache</vt:lpstr>
      <vt:lpstr> 실습</vt:lpstr>
      <vt:lpstr> 제약사항</vt:lpstr>
      <vt:lpstr> 관련 View</vt:lpstr>
      <vt:lpstr> 요약</vt:lpstr>
      <vt:lpstr>슬라이드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dell</dc:creator>
  <cp:lastModifiedBy>dell</cp:lastModifiedBy>
  <cp:revision>127</cp:revision>
  <dcterms:created xsi:type="dcterms:W3CDTF">2008-03-13T04:15:24Z</dcterms:created>
  <dcterms:modified xsi:type="dcterms:W3CDTF">2008-06-19T07:43:59Z</dcterms:modified>
</cp:coreProperties>
</file>